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1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93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82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03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19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157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67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9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14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563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721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58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4D6E3-3DC6-4216-B331-CA643A2B0EE1}" type="datetimeFigureOut">
              <a:rPr lang="it-IT" smtClean="0"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12CA-AC7D-4E20-B909-699E8D4B7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80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566470" y="1087394"/>
            <a:ext cx="676467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b="1" dirty="0">
                <a:solidFill>
                  <a:schemeClr val="accent6">
                    <a:lumMod val="75000"/>
                  </a:schemeClr>
                </a:solidFill>
              </a:rPr>
              <a:t>Alternanza </a:t>
            </a:r>
            <a:r>
              <a:rPr lang="it-IT" sz="4000" b="1" dirty="0" smtClean="0">
                <a:solidFill>
                  <a:schemeClr val="accent6">
                    <a:lumMod val="75000"/>
                  </a:schemeClr>
                </a:solidFill>
              </a:rPr>
              <a:t>Scuola-Lavoro 2018</a:t>
            </a:r>
          </a:p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832810" y="2401330"/>
            <a:ext cx="833907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it-IT" sz="4000" b="1" dirty="0">
              <a:solidFill>
                <a:srgbClr val="FF0000"/>
              </a:solidFill>
            </a:endParaRPr>
          </a:p>
          <a:p>
            <a:pPr algn="ctr"/>
            <a:r>
              <a:rPr lang="it-IT" sz="8000" b="1" dirty="0" smtClean="0">
                <a:solidFill>
                  <a:srgbClr val="FF0000"/>
                </a:solidFill>
              </a:rPr>
              <a:t>Elettromagnetismo</a:t>
            </a:r>
            <a:endParaRPr lang="it-IT" sz="8000" b="1" dirty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469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sellaDiTesto 19"/>
          <p:cNvSpPr txBox="1"/>
          <p:nvPr/>
        </p:nvSpPr>
        <p:spPr>
          <a:xfrm>
            <a:off x="3002693" y="61782"/>
            <a:ext cx="61783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b="1" dirty="0">
                <a:solidFill>
                  <a:schemeClr val="accent1">
                    <a:lumMod val="75000"/>
                  </a:schemeClr>
                </a:solidFill>
              </a:rPr>
              <a:t>CAMPO  ELETTRICO</a:t>
            </a:r>
            <a:endParaRPr lang="it-IT" sz="5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668166" y="1014974"/>
            <a:ext cx="88679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it-IT" sz="3600" u="sng" dirty="0"/>
              <a:t>Penna a sfera strofinata attira pezzetti di </a:t>
            </a:r>
            <a:r>
              <a:rPr lang="it-IT" sz="3600" u="sng" dirty="0" smtClean="0"/>
              <a:t>carta</a:t>
            </a:r>
            <a:r>
              <a:rPr lang="it-IT" sz="3600" dirty="0" smtClean="0"/>
              <a:t>.</a:t>
            </a:r>
          </a:p>
          <a:p>
            <a:pPr lvl="0" algn="ctr"/>
            <a:r>
              <a:rPr lang="it-IT" sz="3600" dirty="0" smtClean="0"/>
              <a:t>È un </a:t>
            </a:r>
            <a:r>
              <a:rPr lang="it-IT" sz="3600" dirty="0"/>
              <a:t>fenomeno elettrico</a:t>
            </a:r>
            <a:r>
              <a:rPr lang="it-IT" sz="3600" dirty="0" smtClean="0"/>
              <a:t>.</a:t>
            </a:r>
            <a:endParaRPr lang="it-IT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78476" y="2222492"/>
            <a:ext cx="106230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3600" u="sng" dirty="0" smtClean="0">
                <a:solidFill>
                  <a:schemeClr val="accent6">
                    <a:lumMod val="75000"/>
                  </a:schemeClr>
                </a:solidFill>
              </a:rPr>
              <a:t>Studiamo </a:t>
            </a:r>
            <a:r>
              <a:rPr lang="it-IT" sz="3600" u="sng" dirty="0">
                <a:solidFill>
                  <a:schemeClr val="accent6">
                    <a:lumMod val="75000"/>
                  </a:schemeClr>
                </a:solidFill>
              </a:rPr>
              <a:t>il </a:t>
            </a:r>
            <a:r>
              <a:rPr lang="it-IT" sz="3600" u="sng" dirty="0" smtClean="0">
                <a:solidFill>
                  <a:schemeClr val="accent6">
                    <a:lumMod val="75000"/>
                  </a:schemeClr>
                </a:solidFill>
              </a:rPr>
              <a:t>fenomeno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0"/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Strofiniamo </a:t>
            </a:r>
            <a:r>
              <a:rPr lang="it-IT" sz="3600" dirty="0">
                <a:solidFill>
                  <a:schemeClr val="accent6">
                    <a:lumMod val="75000"/>
                  </a:schemeClr>
                </a:solidFill>
              </a:rPr>
              <a:t>materiali (palline) diversi con stoffe diverse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it-I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5" name="Gruppo 44"/>
          <p:cNvGrpSpPr/>
          <p:nvPr/>
        </p:nvGrpSpPr>
        <p:grpSpPr>
          <a:xfrm>
            <a:off x="3301954" y="3531565"/>
            <a:ext cx="4352290" cy="644525"/>
            <a:chOff x="2338124" y="5125590"/>
            <a:chExt cx="4352290" cy="644525"/>
          </a:xfrm>
        </p:grpSpPr>
        <p:sp>
          <p:nvSpPr>
            <p:cNvPr id="30" name="Ovale 29"/>
            <p:cNvSpPr/>
            <p:nvPr/>
          </p:nvSpPr>
          <p:spPr>
            <a:xfrm>
              <a:off x="2566089" y="5568185"/>
              <a:ext cx="190500" cy="1905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1" name="Ovale 30"/>
            <p:cNvSpPr/>
            <p:nvPr/>
          </p:nvSpPr>
          <p:spPr>
            <a:xfrm>
              <a:off x="3375714" y="5568185"/>
              <a:ext cx="190500" cy="1905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32" name="Connettore 1 31"/>
            <p:cNvCxnSpPr/>
            <p:nvPr/>
          </p:nvCxnSpPr>
          <p:spPr>
            <a:xfrm flipH="1">
              <a:off x="2663879" y="5125590"/>
              <a:ext cx="381000" cy="6445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1 32"/>
            <p:cNvCxnSpPr/>
            <p:nvPr/>
          </p:nvCxnSpPr>
          <p:spPr>
            <a:xfrm>
              <a:off x="3196009" y="5125590"/>
              <a:ext cx="266700" cy="5911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ttore 2 33"/>
            <p:cNvCxnSpPr/>
            <p:nvPr/>
          </p:nvCxnSpPr>
          <p:spPr>
            <a:xfrm flipV="1">
              <a:off x="3566214" y="5644385"/>
              <a:ext cx="247650" cy="95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ttore 2 34"/>
            <p:cNvCxnSpPr/>
            <p:nvPr/>
          </p:nvCxnSpPr>
          <p:spPr>
            <a:xfrm flipH="1">
              <a:off x="2338124" y="5672960"/>
              <a:ext cx="22796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e 35"/>
            <p:cNvSpPr/>
            <p:nvPr/>
          </p:nvSpPr>
          <p:spPr>
            <a:xfrm>
              <a:off x="5433114" y="5568185"/>
              <a:ext cx="190500" cy="1905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37" name="Connettore 1 36"/>
            <p:cNvCxnSpPr/>
            <p:nvPr/>
          </p:nvCxnSpPr>
          <p:spPr>
            <a:xfrm>
              <a:off x="5325164" y="5125590"/>
              <a:ext cx="209550" cy="6445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1 37"/>
            <p:cNvCxnSpPr/>
            <p:nvPr/>
          </p:nvCxnSpPr>
          <p:spPr>
            <a:xfrm flipH="1">
              <a:off x="6130344" y="5125590"/>
              <a:ext cx="245110" cy="5911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e 38"/>
            <p:cNvSpPr/>
            <p:nvPr/>
          </p:nvSpPr>
          <p:spPr>
            <a:xfrm>
              <a:off x="6042714" y="5568185"/>
              <a:ext cx="190500" cy="1905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40" name="Connettore 2 39"/>
            <p:cNvCxnSpPr/>
            <p:nvPr/>
          </p:nvCxnSpPr>
          <p:spPr>
            <a:xfrm>
              <a:off x="5623614" y="5663435"/>
              <a:ext cx="1714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ttore 2 40"/>
            <p:cNvCxnSpPr/>
            <p:nvPr/>
          </p:nvCxnSpPr>
          <p:spPr>
            <a:xfrm flipH="1">
              <a:off x="5833799" y="5663435"/>
              <a:ext cx="22796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ttore 1 41"/>
            <p:cNvCxnSpPr/>
            <p:nvPr/>
          </p:nvCxnSpPr>
          <p:spPr>
            <a:xfrm flipV="1">
              <a:off x="2347014" y="5126860"/>
              <a:ext cx="4343400" cy="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ttangolo 45"/>
              <p:cNvSpPr/>
              <p:nvPr/>
            </p:nvSpPr>
            <p:spPr>
              <a:xfrm>
                <a:off x="420124" y="4427170"/>
                <a:ext cx="11343502" cy="22753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8100"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it-IT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 preparati allo stesso modo si respingono; se preparati in modo diverso a volte si respingono e a volte si attraggono. Esistono due forme di carica elettrica. </a:t>
                </a:r>
                <a:r>
                  <a:rPr lang="it-IT" u="sng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Cariche dello stesso tipo (segno) si respingono; cariche di segno opposto si attraggono</a:t>
                </a:r>
                <a:r>
                  <a:rPr lang="it-IT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La forza elettrica (</a:t>
                </a:r>
                <a:r>
                  <a:rPr lang="it-IT" u="sng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forza di Coulomb</a:t>
                </a:r>
                <a:r>
                  <a:rPr lang="it-IT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it-IT" u="sng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è inversamente proporzionale al quadrato della distanza</a:t>
                </a:r>
                <a:r>
                  <a:rPr lang="it-IT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tra le cariche, assunte puntiformi.</a:t>
                </a:r>
                <a:endParaRPr lang="it-IT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8100"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𝐹</m:t>
                      </m:r>
                      <m:r>
                        <a:rPr lang="it-IT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it-IT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</m:t>
                          </m:r>
                          <m:r>
                            <a:rPr lang="it-IT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it-IT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t-IT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Rettango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24" y="4427170"/>
                <a:ext cx="11343502" cy="2275303"/>
              </a:xfrm>
              <a:prstGeom prst="rect">
                <a:avLst/>
              </a:prstGeom>
              <a:blipFill rotWithShape="0">
                <a:blip r:embed="rId2"/>
                <a:stretch>
                  <a:fillRect l="-161" t="-268" r="-4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295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02962" y="125955"/>
            <a:ext cx="10766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4000" b="1" dirty="0">
                <a:solidFill>
                  <a:srgbClr val="FF0000"/>
                </a:solidFill>
              </a:rPr>
              <a:t>Perché strofinando del materiale questo si carica</a:t>
            </a:r>
            <a:r>
              <a:rPr lang="it-IT" sz="4000" b="1" dirty="0" smtClean="0">
                <a:solidFill>
                  <a:srgbClr val="FF0000"/>
                </a:solidFill>
              </a:rPr>
              <a:t>?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01305" y="707851"/>
            <a:ext cx="7411324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it-IT" dirty="0"/>
          </a:p>
          <a:p>
            <a:pPr lvl="0"/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I. I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sistemi fisici tendono naturalmente ad andare </a:t>
            </a:r>
            <a:endParaRPr lang="it-IT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   verso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stati di minore energia 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potenziale (l’acqua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cade verso il basso)</a:t>
            </a:r>
          </a:p>
          <a:p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9765512" y="1589151"/>
            <a:ext cx="1742238" cy="1246233"/>
            <a:chOff x="5700712" y="3795329"/>
            <a:chExt cx="790575" cy="552450"/>
          </a:xfrm>
        </p:grpSpPr>
        <p:sp>
          <p:nvSpPr>
            <p:cNvPr id="4" name="Ovale 3"/>
            <p:cNvSpPr/>
            <p:nvPr/>
          </p:nvSpPr>
          <p:spPr>
            <a:xfrm>
              <a:off x="5967412" y="3962969"/>
              <a:ext cx="190500" cy="1905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5" name="Ovale 4"/>
            <p:cNvSpPr/>
            <p:nvPr/>
          </p:nvSpPr>
          <p:spPr>
            <a:xfrm>
              <a:off x="5700712" y="3867719"/>
              <a:ext cx="790575" cy="4095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6" name="Ovale 5"/>
            <p:cNvSpPr/>
            <p:nvPr/>
          </p:nvSpPr>
          <p:spPr>
            <a:xfrm>
              <a:off x="5853112" y="3795329"/>
              <a:ext cx="428625" cy="55245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</p:grpSp>
      <p:sp>
        <p:nvSpPr>
          <p:cNvPr id="8" name="CasellaDiTesto 7"/>
          <p:cNvSpPr txBox="1"/>
          <p:nvPr/>
        </p:nvSpPr>
        <p:spPr>
          <a:xfrm>
            <a:off x="225702" y="1793777"/>
            <a:ext cx="92640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II. La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materia è formata di atomi con cariche positive pesanti (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nuclei)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   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cariche negative, molto più leggeri e mobili (elettroni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   Nel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complesso le cariche positive sono uguali (ed opposte) 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quelle negative cosicché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   la materia è normalmente neutra.</a:t>
            </a:r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17582" y="3172931"/>
            <a:ext cx="106245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III. Strofinando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materiali diversi gli elettroni tendono a trasferirsi nel materiale dove 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hanno</a:t>
            </a:r>
          </a:p>
          <a:p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      energia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potenziale minore (come l’acqua nei vasi comunicanti), caricando in tal modo il 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materiale</a:t>
            </a:r>
          </a:p>
          <a:p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      di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arrivo negativamente e lasciando il materiale abbandonato carico positivamente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it-IT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25702" y="4776128"/>
            <a:ext cx="99868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sz="2000" u="sng" dirty="0">
                <a:solidFill>
                  <a:srgbClr val="FF0000"/>
                </a:solidFill>
              </a:rPr>
              <a:t>Perché, allora, la penna carica attira il pezzetto di carta che non è carico?</a:t>
            </a:r>
            <a:endParaRPr lang="it-IT" sz="2000" dirty="0">
              <a:solidFill>
                <a:srgbClr val="FF0000"/>
              </a:solidFill>
            </a:endParaRPr>
          </a:p>
          <a:p>
            <a:r>
              <a:rPr lang="it-IT" sz="2000" dirty="0">
                <a:solidFill>
                  <a:srgbClr val="FF0000"/>
                </a:solidFill>
              </a:rPr>
              <a:t>La penna carica attira la carica nella carta di segno contrario e respinge quella di segno </a:t>
            </a:r>
            <a:r>
              <a:rPr lang="it-IT" sz="2000" dirty="0" smtClean="0">
                <a:solidFill>
                  <a:srgbClr val="FF0000"/>
                </a:solidFill>
              </a:rPr>
              <a:t>uguale,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deformando </a:t>
            </a:r>
            <a:r>
              <a:rPr lang="it-IT" sz="2000" dirty="0">
                <a:solidFill>
                  <a:srgbClr val="FF0000"/>
                </a:solidFill>
              </a:rPr>
              <a:t>leggermente la disposizione delle cariche. Si dice che la carta si polarizza. </a:t>
            </a:r>
          </a:p>
        </p:txBody>
      </p:sp>
      <p:grpSp>
        <p:nvGrpSpPr>
          <p:cNvPr id="11" name="Gruppo 10"/>
          <p:cNvGrpSpPr/>
          <p:nvPr/>
        </p:nvGrpSpPr>
        <p:grpSpPr>
          <a:xfrm>
            <a:off x="9195897" y="5559956"/>
            <a:ext cx="2472056" cy="599886"/>
            <a:chOff x="0" y="146304"/>
            <a:chExt cx="2472258" cy="600151"/>
          </a:xfrm>
        </p:grpSpPr>
        <p:sp>
          <p:nvSpPr>
            <p:cNvPr id="12" name="Pentagono regolare 11"/>
            <p:cNvSpPr/>
            <p:nvPr/>
          </p:nvSpPr>
          <p:spPr>
            <a:xfrm>
              <a:off x="2050290" y="146304"/>
              <a:ext cx="290270" cy="236270"/>
            </a:xfrm>
            <a:prstGeom prst="pentagon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13" name="Pentagono regolare 12"/>
            <p:cNvSpPr/>
            <p:nvPr/>
          </p:nvSpPr>
          <p:spPr>
            <a:xfrm>
              <a:off x="2128723" y="146304"/>
              <a:ext cx="343535" cy="236601"/>
            </a:xfrm>
            <a:prstGeom prst="pentagon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14" name="Connettore 2 13"/>
            <p:cNvCxnSpPr/>
            <p:nvPr/>
          </p:nvCxnSpPr>
          <p:spPr>
            <a:xfrm flipH="1">
              <a:off x="1477670" y="219456"/>
              <a:ext cx="40957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2 14"/>
            <p:cNvCxnSpPr/>
            <p:nvPr/>
          </p:nvCxnSpPr>
          <p:spPr>
            <a:xfrm>
              <a:off x="709574" y="219456"/>
              <a:ext cx="44767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2" descr="BiC Cristal Original Luxury Penna a sfera stick, Fusto traslucido, Inchiostro blu (confezione 50 pezzi)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0195"/>
              <a:ext cx="556260" cy="556260"/>
            </a:xfrm>
            <a:prstGeom prst="rect">
              <a:avLst/>
            </a:prstGeom>
            <a:noFill/>
            <a:extLst/>
          </p:spPr>
        </p:pic>
      </p:grpSp>
      <p:sp>
        <p:nvSpPr>
          <p:cNvPr id="17" name="CasellaDiTesto 16"/>
          <p:cNvSpPr txBox="1"/>
          <p:nvPr/>
        </p:nvSpPr>
        <p:spPr>
          <a:xfrm>
            <a:off x="225702" y="5944363"/>
            <a:ext cx="104701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A questo punto la carica di segno contrario si trova più vicina alla penna e subisce una </a:t>
            </a:r>
            <a:r>
              <a:rPr lang="it-IT" dirty="0" smtClean="0">
                <a:solidFill>
                  <a:srgbClr val="0070C0"/>
                </a:solidFill>
              </a:rPr>
              <a:t>forza</a:t>
            </a:r>
          </a:p>
          <a:p>
            <a:r>
              <a:rPr lang="it-IT" dirty="0" smtClean="0">
                <a:solidFill>
                  <a:srgbClr val="0070C0"/>
                </a:solidFill>
              </a:rPr>
              <a:t>di </a:t>
            </a:r>
            <a:r>
              <a:rPr lang="it-IT" dirty="0">
                <a:solidFill>
                  <a:srgbClr val="0070C0"/>
                </a:solidFill>
              </a:rPr>
              <a:t>attrazione </a:t>
            </a:r>
            <a:r>
              <a:rPr lang="it-IT" dirty="0" smtClean="0">
                <a:solidFill>
                  <a:srgbClr val="0070C0"/>
                </a:solidFill>
              </a:rPr>
              <a:t>superiore </a:t>
            </a:r>
            <a:r>
              <a:rPr lang="it-IT" dirty="0">
                <a:solidFill>
                  <a:srgbClr val="0070C0"/>
                </a:solidFill>
              </a:rPr>
              <a:t>a quella repulsiva tra le cariche dello stesso segno più lontane, anche se di pochissimo.</a:t>
            </a:r>
          </a:p>
          <a:p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264595" y="62495"/>
            <a:ext cx="965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solidFill>
                  <a:srgbClr val="FF0000"/>
                </a:solidFill>
              </a:rPr>
              <a:t>Equilibrio come risultato di bilanciamento tra forze contrapposte</a:t>
            </a:r>
            <a:r>
              <a:rPr lang="it-IT" sz="2800" dirty="0" smtClean="0">
                <a:solidFill>
                  <a:srgbClr val="FF0000"/>
                </a:solidFill>
              </a:rPr>
              <a:t>:</a:t>
            </a:r>
            <a:endParaRPr lang="it-IT" sz="2800" dirty="0">
              <a:solidFill>
                <a:srgbClr val="FF0000"/>
              </a:solidFill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192854" y="1106879"/>
            <a:ext cx="8999146" cy="262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220976" y="1369044"/>
            <a:ext cx="899914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2" name="Gruppo 31"/>
          <p:cNvGrpSpPr/>
          <p:nvPr/>
        </p:nvGrpSpPr>
        <p:grpSpPr>
          <a:xfrm>
            <a:off x="4468521" y="760217"/>
            <a:ext cx="3260316" cy="1281330"/>
            <a:chOff x="4410153" y="4673887"/>
            <a:chExt cx="3260316" cy="1281330"/>
          </a:xfrm>
        </p:grpSpPr>
        <p:sp>
          <p:nvSpPr>
            <p:cNvPr id="18" name="Ovale 17"/>
            <p:cNvSpPr/>
            <p:nvPr/>
          </p:nvSpPr>
          <p:spPr>
            <a:xfrm>
              <a:off x="5229919" y="5316919"/>
              <a:ext cx="140612" cy="10923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19" name="Connettore 1 18"/>
            <p:cNvCxnSpPr/>
            <p:nvPr/>
          </p:nvCxnSpPr>
          <p:spPr>
            <a:xfrm>
              <a:off x="5299756" y="5426518"/>
              <a:ext cx="14061" cy="524329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>
              <a:off x="5496612" y="4673887"/>
              <a:ext cx="471049" cy="693644"/>
            </a:xfrm>
            <a:prstGeom prst="line">
              <a:avLst/>
            </a:prstGeom>
            <a:ln w="95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2 20"/>
            <p:cNvCxnSpPr/>
            <p:nvPr/>
          </p:nvCxnSpPr>
          <p:spPr>
            <a:xfrm>
              <a:off x="5968130" y="5366803"/>
              <a:ext cx="0" cy="44786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2 21"/>
            <p:cNvCxnSpPr/>
            <p:nvPr/>
          </p:nvCxnSpPr>
          <p:spPr>
            <a:xfrm flipH="1" flipV="1">
              <a:off x="5677653" y="4960821"/>
              <a:ext cx="270792" cy="373212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1 22"/>
            <p:cNvCxnSpPr/>
            <p:nvPr/>
          </p:nvCxnSpPr>
          <p:spPr>
            <a:xfrm>
              <a:off x="6258727" y="5361705"/>
              <a:ext cx="0" cy="442403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/>
            <p:cNvCxnSpPr/>
            <p:nvPr/>
          </p:nvCxnSpPr>
          <p:spPr>
            <a:xfrm flipV="1">
              <a:off x="4464523" y="4680806"/>
              <a:ext cx="3205946" cy="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/>
            <p:cNvCxnSpPr/>
            <p:nvPr/>
          </p:nvCxnSpPr>
          <p:spPr>
            <a:xfrm flipV="1">
              <a:off x="4410153" y="5955217"/>
              <a:ext cx="3205946" cy="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e 25"/>
            <p:cNvSpPr/>
            <p:nvPr/>
          </p:nvSpPr>
          <p:spPr>
            <a:xfrm>
              <a:off x="5897884" y="5333127"/>
              <a:ext cx="140612" cy="109235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27" name="Connettore 2 26"/>
            <p:cNvCxnSpPr/>
            <p:nvPr/>
          </p:nvCxnSpPr>
          <p:spPr>
            <a:xfrm>
              <a:off x="5977858" y="5386253"/>
              <a:ext cx="295284" cy="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/>
            <p:nvPr/>
          </p:nvCxnSpPr>
          <p:spPr>
            <a:xfrm>
              <a:off x="5977858" y="5375264"/>
              <a:ext cx="317671" cy="433214"/>
            </a:xfrm>
            <a:prstGeom prst="straightConnector1">
              <a:avLst/>
            </a:prstGeom>
            <a:ln w="28575">
              <a:solidFill>
                <a:srgbClr val="0070C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CasellaDiTesto 32"/>
          <p:cNvSpPr txBox="1"/>
          <p:nvPr/>
        </p:nvSpPr>
        <p:spPr>
          <a:xfrm>
            <a:off x="2662606" y="2167701"/>
            <a:ext cx="688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Due palline cariche dello stesso segno, una fissa e l’altra appesa a un filo</a:t>
            </a:r>
            <a:endParaRPr lang="it-IT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sellaDiTesto 33"/>
              <p:cNvSpPr txBox="1"/>
              <p:nvPr/>
            </p:nvSpPr>
            <p:spPr>
              <a:xfrm>
                <a:off x="512230" y="2590133"/>
                <a:ext cx="11145039" cy="1736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u="sng" dirty="0" smtClean="0">
                    <a:solidFill>
                      <a:srgbClr val="FF0000"/>
                    </a:solidFill>
                  </a:rPr>
                  <a:t>Forza a distanza? </a:t>
                </a:r>
                <a:endParaRPr lang="it-IT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it-IT" dirty="0">
                    <a:solidFill>
                      <a:schemeClr val="accent6">
                        <a:lumMod val="75000"/>
                      </a:schemeClr>
                    </a:solidFill>
                  </a:rPr>
                  <a:t>NO. Una carica genera un campo, il </a:t>
                </a:r>
                <a:r>
                  <a:rPr lang="it-IT" u="sng" dirty="0">
                    <a:solidFill>
                      <a:schemeClr val="accent6">
                        <a:lumMod val="75000"/>
                      </a:schemeClr>
                    </a:solidFill>
                  </a:rPr>
                  <a:t>campo elettrico </a:t>
                </a:r>
                <a:r>
                  <a:rPr lang="it-IT" b="1" i="1" u="sng" dirty="0">
                    <a:solidFill>
                      <a:schemeClr val="accent6">
                        <a:lumMod val="75000"/>
                      </a:schemeClr>
                    </a:solidFill>
                  </a:rPr>
                  <a:t>E</a:t>
                </a:r>
                <a:r>
                  <a:rPr lang="it-IT" dirty="0">
                    <a:solidFill>
                      <a:schemeClr val="accent6">
                        <a:lumMod val="75000"/>
                      </a:schemeClr>
                    </a:solidFill>
                  </a:rPr>
                  <a:t>, e la seconda carica risente l’effetto del campo.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it-IT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     ;        </m:t>
                      </m:r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t-IT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it-IT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it-IT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it-IT" sz="1600" dirty="0">
                    <a:solidFill>
                      <a:schemeClr val="accent6">
                        <a:lumMod val="75000"/>
                      </a:schemeClr>
                    </a:solidFill>
                  </a:rPr>
                  <a:t>Possiamo dirlo con certezza, perché il campo </a:t>
                </a:r>
                <a:r>
                  <a:rPr lang="it-IT" sz="1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resta, </a:t>
                </a:r>
                <a:r>
                  <a:rPr lang="it-IT" sz="1600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alontanandosi</a:t>
                </a:r>
                <a:r>
                  <a:rPr lang="it-IT" sz="16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, </a:t>
                </a:r>
                <a:r>
                  <a:rPr lang="it-IT" sz="1600" dirty="0">
                    <a:solidFill>
                      <a:schemeClr val="accent6">
                        <a:lumMod val="75000"/>
                      </a:schemeClr>
                    </a:solidFill>
                  </a:rPr>
                  <a:t>anche quando le cariche che l’hanno prodotto si sono cancellate!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4" name="CasellaDiTes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30" y="2590133"/>
                <a:ext cx="11145039" cy="1736757"/>
              </a:xfrm>
              <a:prstGeom prst="rect">
                <a:avLst/>
              </a:prstGeom>
              <a:blipFill rotWithShape="0">
                <a:blip r:embed="rId2"/>
                <a:stretch>
                  <a:fillRect l="-438" t="-210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asellaDiTesto 2"/>
          <p:cNvSpPr txBox="1"/>
          <p:nvPr/>
        </p:nvSpPr>
        <p:spPr>
          <a:xfrm>
            <a:off x="632298" y="4127921"/>
            <a:ext cx="9610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Le linee di forza di un campo indicano in ogni punto la direzione del campo in quel </a:t>
            </a:r>
            <a:r>
              <a:rPr lang="it-IT" dirty="0" smtClean="0"/>
              <a:t>punto.</a:t>
            </a:r>
          </a:p>
          <a:p>
            <a:r>
              <a:rPr lang="it-IT" dirty="0" smtClean="0"/>
              <a:t>Qui </a:t>
            </a:r>
            <a:r>
              <a:rPr lang="it-IT" dirty="0"/>
              <a:t>sotto è rappresentato, molto schematicamente, il campo prodotto da un </a:t>
            </a:r>
            <a:r>
              <a:rPr lang="it-IT" u="sng" dirty="0"/>
              <a:t>dipolo elettrico</a:t>
            </a:r>
            <a:r>
              <a:rPr lang="it-IT" dirty="0"/>
              <a:t>, cioè </a:t>
            </a:r>
            <a:r>
              <a:rPr lang="it-IT" dirty="0" smtClean="0"/>
              <a:t>da</a:t>
            </a:r>
          </a:p>
          <a:p>
            <a:r>
              <a:rPr lang="it-IT" dirty="0"/>
              <a:t>due </a:t>
            </a:r>
            <a:r>
              <a:rPr lang="it-IT" dirty="0" smtClean="0"/>
              <a:t>cariche vicine, </a:t>
            </a:r>
            <a:r>
              <a:rPr lang="it-IT" dirty="0"/>
              <a:t>diciamo puntiformi, di segno contrario</a:t>
            </a:r>
            <a:r>
              <a:rPr lang="it-IT" dirty="0" smtClean="0"/>
              <a:t> </a:t>
            </a:r>
            <a:endParaRPr lang="it-IT" dirty="0"/>
          </a:p>
        </p:txBody>
      </p:sp>
      <p:grpSp>
        <p:nvGrpSpPr>
          <p:cNvPr id="29" name="Gruppo 28"/>
          <p:cNvGrpSpPr/>
          <p:nvPr/>
        </p:nvGrpSpPr>
        <p:grpSpPr>
          <a:xfrm>
            <a:off x="772970" y="5376832"/>
            <a:ext cx="5372100" cy="1007110"/>
            <a:chOff x="819150" y="2301110"/>
            <a:chExt cx="5372100" cy="1007110"/>
          </a:xfrm>
        </p:grpSpPr>
        <p:grpSp>
          <p:nvGrpSpPr>
            <p:cNvPr id="30" name="Gruppo 29"/>
            <p:cNvGrpSpPr/>
            <p:nvPr/>
          </p:nvGrpSpPr>
          <p:grpSpPr>
            <a:xfrm>
              <a:off x="819150" y="2311270"/>
              <a:ext cx="1891665" cy="996950"/>
              <a:chOff x="45290" y="0"/>
              <a:chExt cx="1892991" cy="997427"/>
            </a:xfrm>
          </p:grpSpPr>
          <p:sp>
            <p:nvSpPr>
              <p:cNvPr id="48" name="Ovale 47"/>
              <p:cNvSpPr/>
              <p:nvPr/>
            </p:nvSpPr>
            <p:spPr>
              <a:xfrm>
                <a:off x="442912" y="404813"/>
                <a:ext cx="190500" cy="1905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49" name="Ovale 48"/>
              <p:cNvSpPr/>
              <p:nvPr/>
            </p:nvSpPr>
            <p:spPr>
              <a:xfrm>
                <a:off x="1333500" y="404813"/>
                <a:ext cx="190500" cy="190500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50" name="Figura a mano libera 49"/>
              <p:cNvSpPr/>
              <p:nvPr/>
            </p:nvSpPr>
            <p:spPr>
              <a:xfrm>
                <a:off x="461962" y="0"/>
                <a:ext cx="951399" cy="338423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cxnSp>
            <p:nvCxnSpPr>
              <p:cNvPr id="51" name="Connettore 2 50"/>
              <p:cNvCxnSpPr/>
              <p:nvPr/>
            </p:nvCxnSpPr>
            <p:spPr>
              <a:xfrm>
                <a:off x="681037" y="500063"/>
                <a:ext cx="62369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Figura a mano libera 51"/>
              <p:cNvSpPr/>
              <p:nvPr/>
            </p:nvSpPr>
            <p:spPr>
              <a:xfrm flipV="1">
                <a:off x="576262" y="642938"/>
                <a:ext cx="840233" cy="184994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53" name="Figura a mano libera 52"/>
              <p:cNvSpPr/>
              <p:nvPr/>
            </p:nvSpPr>
            <p:spPr>
              <a:xfrm flipV="1">
                <a:off x="500062" y="685800"/>
                <a:ext cx="951230" cy="311627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54" name="Figura a mano libera 53"/>
              <p:cNvSpPr/>
              <p:nvPr/>
            </p:nvSpPr>
            <p:spPr>
              <a:xfrm>
                <a:off x="542925" y="185738"/>
                <a:ext cx="840105" cy="186055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55" name="Casella di testo 2"/>
              <p:cNvSpPr txBox="1">
                <a:spLocks noChangeArrowheads="1"/>
              </p:cNvSpPr>
              <p:nvPr/>
            </p:nvSpPr>
            <p:spPr bwMode="auto">
              <a:xfrm>
                <a:off x="45290" y="361950"/>
                <a:ext cx="375920" cy="2857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it-IT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+Q</a:t>
                </a:r>
              </a:p>
            </p:txBody>
          </p:sp>
          <p:sp>
            <p:nvSpPr>
              <p:cNvPr id="56" name="Casella di testo 2"/>
              <p:cNvSpPr txBox="1">
                <a:spLocks noChangeArrowheads="1"/>
              </p:cNvSpPr>
              <p:nvPr/>
            </p:nvSpPr>
            <p:spPr bwMode="auto">
              <a:xfrm>
                <a:off x="1566400" y="352425"/>
                <a:ext cx="371881" cy="2857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it-IT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-Q</a:t>
                </a:r>
              </a:p>
            </p:txBody>
          </p:sp>
        </p:grpSp>
        <p:grpSp>
          <p:nvGrpSpPr>
            <p:cNvPr id="31" name="Gruppo 30"/>
            <p:cNvGrpSpPr/>
            <p:nvPr/>
          </p:nvGrpSpPr>
          <p:grpSpPr>
            <a:xfrm>
              <a:off x="3381375" y="2405885"/>
              <a:ext cx="751840" cy="775970"/>
              <a:chOff x="442912" y="95296"/>
              <a:chExt cx="752341" cy="776659"/>
            </a:xfrm>
          </p:grpSpPr>
          <p:sp>
            <p:nvSpPr>
              <p:cNvPr id="41" name="Ovale 40"/>
              <p:cNvSpPr/>
              <p:nvPr/>
            </p:nvSpPr>
            <p:spPr>
              <a:xfrm>
                <a:off x="442912" y="404813"/>
                <a:ext cx="190500" cy="1905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42" name="Ovale 41"/>
              <p:cNvSpPr/>
              <p:nvPr/>
            </p:nvSpPr>
            <p:spPr>
              <a:xfrm>
                <a:off x="1004753" y="404813"/>
                <a:ext cx="190500" cy="190500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43" name="Figura a mano libera 42"/>
              <p:cNvSpPr/>
              <p:nvPr/>
            </p:nvSpPr>
            <p:spPr>
              <a:xfrm>
                <a:off x="461945" y="95296"/>
                <a:ext cx="652675" cy="243004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cxnSp>
            <p:nvCxnSpPr>
              <p:cNvPr id="44" name="Connettore 2 43"/>
              <p:cNvCxnSpPr/>
              <p:nvPr/>
            </p:nvCxnSpPr>
            <p:spPr>
              <a:xfrm>
                <a:off x="681004" y="500063"/>
                <a:ext cx="2668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igura a mano libera 44"/>
              <p:cNvSpPr/>
              <p:nvPr/>
            </p:nvSpPr>
            <p:spPr>
              <a:xfrm flipV="1">
                <a:off x="576174" y="642938"/>
                <a:ext cx="495293" cy="95603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46" name="Figura a mano libera 45"/>
              <p:cNvSpPr/>
              <p:nvPr/>
            </p:nvSpPr>
            <p:spPr>
              <a:xfrm flipV="1">
                <a:off x="500013" y="685800"/>
                <a:ext cx="694962" cy="186155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47" name="Figura a mano libera 46"/>
              <p:cNvSpPr/>
              <p:nvPr/>
            </p:nvSpPr>
            <p:spPr>
              <a:xfrm>
                <a:off x="542859" y="228708"/>
                <a:ext cx="528859" cy="143083"/>
              </a:xfrm>
              <a:custGeom>
                <a:avLst/>
                <a:gdLst>
                  <a:gd name="connsiteX0" fmla="*/ 0 w 951399"/>
                  <a:gd name="connsiteY0" fmla="*/ 338423 h 338423"/>
                  <a:gd name="connsiteX1" fmla="*/ 137425 w 951399"/>
                  <a:gd name="connsiteY1" fmla="*/ 148143 h 338423"/>
                  <a:gd name="connsiteX2" fmla="*/ 306562 w 951399"/>
                  <a:gd name="connsiteY2" fmla="*/ 37146 h 338423"/>
                  <a:gd name="connsiteX3" fmla="*/ 502127 w 951399"/>
                  <a:gd name="connsiteY3" fmla="*/ 147 h 338423"/>
                  <a:gd name="connsiteX4" fmla="*/ 729406 w 951399"/>
                  <a:gd name="connsiteY4" fmla="*/ 47717 h 338423"/>
                  <a:gd name="connsiteX5" fmla="*/ 882687 w 951399"/>
                  <a:gd name="connsiteY5" fmla="*/ 179856 h 338423"/>
                  <a:gd name="connsiteX6" fmla="*/ 951399 w 951399"/>
                  <a:gd name="connsiteY6" fmla="*/ 296138 h 338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1399" h="338423">
                    <a:moveTo>
                      <a:pt x="0" y="338423"/>
                    </a:moveTo>
                    <a:cubicBezTo>
                      <a:pt x="43165" y="268389"/>
                      <a:pt x="86331" y="198356"/>
                      <a:pt x="137425" y="148143"/>
                    </a:cubicBezTo>
                    <a:cubicBezTo>
                      <a:pt x="188519" y="97930"/>
                      <a:pt x="245778" y="61812"/>
                      <a:pt x="306562" y="37146"/>
                    </a:cubicBezTo>
                    <a:cubicBezTo>
                      <a:pt x="367346" y="12480"/>
                      <a:pt x="431653" y="-1615"/>
                      <a:pt x="502127" y="147"/>
                    </a:cubicBezTo>
                    <a:cubicBezTo>
                      <a:pt x="572601" y="1909"/>
                      <a:pt x="665979" y="17766"/>
                      <a:pt x="729406" y="47717"/>
                    </a:cubicBezTo>
                    <a:cubicBezTo>
                      <a:pt x="792833" y="77668"/>
                      <a:pt x="845688" y="138453"/>
                      <a:pt x="882687" y="179856"/>
                    </a:cubicBezTo>
                    <a:cubicBezTo>
                      <a:pt x="919686" y="221259"/>
                      <a:pt x="935542" y="258698"/>
                      <a:pt x="951399" y="296138"/>
                    </a:cubicBezTo>
                  </a:path>
                </a:pathLst>
              </a:custGeom>
              <a:noFill/>
              <a:ln w="12700">
                <a:solidFill>
                  <a:schemeClr val="tx2">
                    <a:lumMod val="60000"/>
                    <a:lumOff val="4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it-IT"/>
              </a:p>
            </p:txBody>
          </p:sp>
        </p:grpSp>
        <p:sp>
          <p:nvSpPr>
            <p:cNvPr id="35" name="Ovale 34"/>
            <p:cNvSpPr/>
            <p:nvPr/>
          </p:nvSpPr>
          <p:spPr>
            <a:xfrm>
              <a:off x="5452745" y="2679570"/>
              <a:ext cx="189865" cy="189865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6" name="Figura a mano libera 35"/>
            <p:cNvSpPr/>
            <p:nvPr/>
          </p:nvSpPr>
          <p:spPr>
            <a:xfrm>
              <a:off x="4904740" y="2301110"/>
              <a:ext cx="1228725" cy="185420"/>
            </a:xfrm>
            <a:custGeom>
              <a:avLst/>
              <a:gdLst>
                <a:gd name="connsiteX0" fmla="*/ 0 w 951399"/>
                <a:gd name="connsiteY0" fmla="*/ 338423 h 338423"/>
                <a:gd name="connsiteX1" fmla="*/ 137425 w 951399"/>
                <a:gd name="connsiteY1" fmla="*/ 148143 h 338423"/>
                <a:gd name="connsiteX2" fmla="*/ 306562 w 951399"/>
                <a:gd name="connsiteY2" fmla="*/ 37146 h 338423"/>
                <a:gd name="connsiteX3" fmla="*/ 502127 w 951399"/>
                <a:gd name="connsiteY3" fmla="*/ 147 h 338423"/>
                <a:gd name="connsiteX4" fmla="*/ 729406 w 951399"/>
                <a:gd name="connsiteY4" fmla="*/ 47717 h 338423"/>
                <a:gd name="connsiteX5" fmla="*/ 882687 w 951399"/>
                <a:gd name="connsiteY5" fmla="*/ 179856 h 338423"/>
                <a:gd name="connsiteX6" fmla="*/ 951399 w 951399"/>
                <a:gd name="connsiteY6" fmla="*/ 296138 h 338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1399" h="338423">
                  <a:moveTo>
                    <a:pt x="0" y="338423"/>
                  </a:moveTo>
                  <a:cubicBezTo>
                    <a:pt x="43165" y="268389"/>
                    <a:pt x="86331" y="198356"/>
                    <a:pt x="137425" y="148143"/>
                  </a:cubicBezTo>
                  <a:cubicBezTo>
                    <a:pt x="188519" y="97930"/>
                    <a:pt x="245778" y="61812"/>
                    <a:pt x="306562" y="37146"/>
                  </a:cubicBezTo>
                  <a:cubicBezTo>
                    <a:pt x="367346" y="12480"/>
                    <a:pt x="431653" y="-1615"/>
                    <a:pt x="502127" y="147"/>
                  </a:cubicBezTo>
                  <a:cubicBezTo>
                    <a:pt x="572601" y="1909"/>
                    <a:pt x="665979" y="17766"/>
                    <a:pt x="729406" y="47717"/>
                  </a:cubicBezTo>
                  <a:cubicBezTo>
                    <a:pt x="792833" y="77668"/>
                    <a:pt x="845688" y="138453"/>
                    <a:pt x="882687" y="179856"/>
                  </a:cubicBezTo>
                  <a:cubicBezTo>
                    <a:pt x="919686" y="221259"/>
                    <a:pt x="935542" y="258698"/>
                    <a:pt x="951399" y="296138"/>
                  </a:cubicBezTo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7" name="Figura a mano libera 36"/>
            <p:cNvSpPr/>
            <p:nvPr/>
          </p:nvSpPr>
          <p:spPr>
            <a:xfrm>
              <a:off x="5133340" y="2433825"/>
              <a:ext cx="790575" cy="213995"/>
            </a:xfrm>
            <a:custGeom>
              <a:avLst/>
              <a:gdLst>
                <a:gd name="connsiteX0" fmla="*/ 9525 w 1319212"/>
                <a:gd name="connsiteY0" fmla="*/ 300037 h 495300"/>
                <a:gd name="connsiteX1" fmla="*/ 214312 w 1319212"/>
                <a:gd name="connsiteY1" fmla="*/ 100012 h 495300"/>
                <a:gd name="connsiteX2" fmla="*/ 547687 w 1319212"/>
                <a:gd name="connsiteY2" fmla="*/ 0 h 495300"/>
                <a:gd name="connsiteX3" fmla="*/ 871537 w 1319212"/>
                <a:gd name="connsiteY3" fmla="*/ 0 h 495300"/>
                <a:gd name="connsiteX4" fmla="*/ 1162050 w 1319212"/>
                <a:gd name="connsiteY4" fmla="*/ 114300 h 495300"/>
                <a:gd name="connsiteX5" fmla="*/ 1319212 w 1319212"/>
                <a:gd name="connsiteY5" fmla="*/ 314325 h 495300"/>
                <a:gd name="connsiteX6" fmla="*/ 1290637 w 1319212"/>
                <a:gd name="connsiteY6" fmla="*/ 461962 h 495300"/>
                <a:gd name="connsiteX7" fmla="*/ 1147762 w 1319212"/>
                <a:gd name="connsiteY7" fmla="*/ 461962 h 495300"/>
                <a:gd name="connsiteX8" fmla="*/ 981075 w 1319212"/>
                <a:gd name="connsiteY8" fmla="*/ 314325 h 495300"/>
                <a:gd name="connsiteX9" fmla="*/ 661987 w 1319212"/>
                <a:gd name="connsiteY9" fmla="*/ 300037 h 495300"/>
                <a:gd name="connsiteX10" fmla="*/ 409575 w 1319212"/>
                <a:gd name="connsiteY10" fmla="*/ 376237 h 495300"/>
                <a:gd name="connsiteX11" fmla="*/ 214312 w 1319212"/>
                <a:gd name="connsiteY11" fmla="*/ 495300 h 495300"/>
                <a:gd name="connsiteX12" fmla="*/ 42862 w 1319212"/>
                <a:gd name="connsiteY12" fmla="*/ 490537 h 495300"/>
                <a:gd name="connsiteX13" fmla="*/ 0 w 1319212"/>
                <a:gd name="connsiteY13" fmla="*/ 395287 h 495300"/>
                <a:gd name="connsiteX14" fmla="*/ 9525 w 1319212"/>
                <a:gd name="connsiteY14" fmla="*/ 300037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19212" h="495300">
                  <a:moveTo>
                    <a:pt x="9525" y="300037"/>
                  </a:moveTo>
                  <a:lnTo>
                    <a:pt x="214312" y="100012"/>
                  </a:lnTo>
                  <a:lnTo>
                    <a:pt x="547687" y="0"/>
                  </a:lnTo>
                  <a:lnTo>
                    <a:pt x="871537" y="0"/>
                  </a:lnTo>
                  <a:lnTo>
                    <a:pt x="1162050" y="114300"/>
                  </a:lnTo>
                  <a:lnTo>
                    <a:pt x="1319212" y="314325"/>
                  </a:lnTo>
                  <a:lnTo>
                    <a:pt x="1290637" y="461962"/>
                  </a:lnTo>
                  <a:lnTo>
                    <a:pt x="1147762" y="461962"/>
                  </a:lnTo>
                  <a:lnTo>
                    <a:pt x="981075" y="314325"/>
                  </a:lnTo>
                  <a:lnTo>
                    <a:pt x="661987" y="300037"/>
                  </a:lnTo>
                  <a:lnTo>
                    <a:pt x="409575" y="376237"/>
                  </a:lnTo>
                  <a:lnTo>
                    <a:pt x="214312" y="495300"/>
                  </a:lnTo>
                  <a:lnTo>
                    <a:pt x="42862" y="490537"/>
                  </a:lnTo>
                  <a:lnTo>
                    <a:pt x="0" y="395287"/>
                  </a:lnTo>
                  <a:lnTo>
                    <a:pt x="9525" y="300037"/>
                  </a:lnTo>
                  <a:close/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8" name="Figura a mano libera 37"/>
            <p:cNvSpPr/>
            <p:nvPr/>
          </p:nvSpPr>
          <p:spPr>
            <a:xfrm flipV="1">
              <a:off x="5133975" y="2863720"/>
              <a:ext cx="790575" cy="238125"/>
            </a:xfrm>
            <a:custGeom>
              <a:avLst/>
              <a:gdLst>
                <a:gd name="connsiteX0" fmla="*/ 9525 w 1319212"/>
                <a:gd name="connsiteY0" fmla="*/ 300037 h 495300"/>
                <a:gd name="connsiteX1" fmla="*/ 214312 w 1319212"/>
                <a:gd name="connsiteY1" fmla="*/ 100012 h 495300"/>
                <a:gd name="connsiteX2" fmla="*/ 547687 w 1319212"/>
                <a:gd name="connsiteY2" fmla="*/ 0 h 495300"/>
                <a:gd name="connsiteX3" fmla="*/ 871537 w 1319212"/>
                <a:gd name="connsiteY3" fmla="*/ 0 h 495300"/>
                <a:gd name="connsiteX4" fmla="*/ 1162050 w 1319212"/>
                <a:gd name="connsiteY4" fmla="*/ 114300 h 495300"/>
                <a:gd name="connsiteX5" fmla="*/ 1319212 w 1319212"/>
                <a:gd name="connsiteY5" fmla="*/ 314325 h 495300"/>
                <a:gd name="connsiteX6" fmla="*/ 1290637 w 1319212"/>
                <a:gd name="connsiteY6" fmla="*/ 461962 h 495300"/>
                <a:gd name="connsiteX7" fmla="*/ 1147762 w 1319212"/>
                <a:gd name="connsiteY7" fmla="*/ 461962 h 495300"/>
                <a:gd name="connsiteX8" fmla="*/ 981075 w 1319212"/>
                <a:gd name="connsiteY8" fmla="*/ 314325 h 495300"/>
                <a:gd name="connsiteX9" fmla="*/ 661987 w 1319212"/>
                <a:gd name="connsiteY9" fmla="*/ 300037 h 495300"/>
                <a:gd name="connsiteX10" fmla="*/ 409575 w 1319212"/>
                <a:gd name="connsiteY10" fmla="*/ 376237 h 495300"/>
                <a:gd name="connsiteX11" fmla="*/ 214312 w 1319212"/>
                <a:gd name="connsiteY11" fmla="*/ 495300 h 495300"/>
                <a:gd name="connsiteX12" fmla="*/ 42862 w 1319212"/>
                <a:gd name="connsiteY12" fmla="*/ 490537 h 495300"/>
                <a:gd name="connsiteX13" fmla="*/ 0 w 1319212"/>
                <a:gd name="connsiteY13" fmla="*/ 395287 h 495300"/>
                <a:gd name="connsiteX14" fmla="*/ 9525 w 1319212"/>
                <a:gd name="connsiteY14" fmla="*/ 300037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19212" h="495300">
                  <a:moveTo>
                    <a:pt x="9525" y="300037"/>
                  </a:moveTo>
                  <a:lnTo>
                    <a:pt x="214312" y="100012"/>
                  </a:lnTo>
                  <a:lnTo>
                    <a:pt x="547687" y="0"/>
                  </a:lnTo>
                  <a:lnTo>
                    <a:pt x="871537" y="0"/>
                  </a:lnTo>
                  <a:lnTo>
                    <a:pt x="1162050" y="114300"/>
                  </a:lnTo>
                  <a:lnTo>
                    <a:pt x="1319212" y="314325"/>
                  </a:lnTo>
                  <a:lnTo>
                    <a:pt x="1290637" y="461962"/>
                  </a:lnTo>
                  <a:lnTo>
                    <a:pt x="1147762" y="461962"/>
                  </a:lnTo>
                  <a:lnTo>
                    <a:pt x="981075" y="314325"/>
                  </a:lnTo>
                  <a:lnTo>
                    <a:pt x="661987" y="300037"/>
                  </a:lnTo>
                  <a:lnTo>
                    <a:pt x="409575" y="376237"/>
                  </a:lnTo>
                  <a:lnTo>
                    <a:pt x="214312" y="495300"/>
                  </a:lnTo>
                  <a:lnTo>
                    <a:pt x="42862" y="490537"/>
                  </a:lnTo>
                  <a:lnTo>
                    <a:pt x="0" y="395287"/>
                  </a:lnTo>
                  <a:lnTo>
                    <a:pt x="9525" y="300037"/>
                  </a:lnTo>
                  <a:close/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39" name="Figura a mano libera 38"/>
            <p:cNvSpPr/>
            <p:nvPr/>
          </p:nvSpPr>
          <p:spPr>
            <a:xfrm flipV="1">
              <a:off x="4962525" y="3045330"/>
              <a:ext cx="1228725" cy="171450"/>
            </a:xfrm>
            <a:custGeom>
              <a:avLst/>
              <a:gdLst>
                <a:gd name="connsiteX0" fmla="*/ 0 w 951399"/>
                <a:gd name="connsiteY0" fmla="*/ 338423 h 338423"/>
                <a:gd name="connsiteX1" fmla="*/ 137425 w 951399"/>
                <a:gd name="connsiteY1" fmla="*/ 148143 h 338423"/>
                <a:gd name="connsiteX2" fmla="*/ 306562 w 951399"/>
                <a:gd name="connsiteY2" fmla="*/ 37146 h 338423"/>
                <a:gd name="connsiteX3" fmla="*/ 502127 w 951399"/>
                <a:gd name="connsiteY3" fmla="*/ 147 h 338423"/>
                <a:gd name="connsiteX4" fmla="*/ 729406 w 951399"/>
                <a:gd name="connsiteY4" fmla="*/ 47717 h 338423"/>
                <a:gd name="connsiteX5" fmla="*/ 882687 w 951399"/>
                <a:gd name="connsiteY5" fmla="*/ 179856 h 338423"/>
                <a:gd name="connsiteX6" fmla="*/ 951399 w 951399"/>
                <a:gd name="connsiteY6" fmla="*/ 296138 h 338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1399" h="338423">
                  <a:moveTo>
                    <a:pt x="0" y="338423"/>
                  </a:moveTo>
                  <a:cubicBezTo>
                    <a:pt x="43165" y="268389"/>
                    <a:pt x="86331" y="198356"/>
                    <a:pt x="137425" y="148143"/>
                  </a:cubicBezTo>
                  <a:cubicBezTo>
                    <a:pt x="188519" y="97930"/>
                    <a:pt x="245778" y="61812"/>
                    <a:pt x="306562" y="37146"/>
                  </a:cubicBezTo>
                  <a:cubicBezTo>
                    <a:pt x="367346" y="12480"/>
                    <a:pt x="431653" y="-1615"/>
                    <a:pt x="502127" y="147"/>
                  </a:cubicBezTo>
                  <a:cubicBezTo>
                    <a:pt x="572601" y="1909"/>
                    <a:pt x="665979" y="17766"/>
                    <a:pt x="729406" y="47717"/>
                  </a:cubicBezTo>
                  <a:cubicBezTo>
                    <a:pt x="792833" y="77668"/>
                    <a:pt x="845688" y="138453"/>
                    <a:pt x="882687" y="179856"/>
                  </a:cubicBezTo>
                  <a:cubicBezTo>
                    <a:pt x="919686" y="221259"/>
                    <a:pt x="935542" y="258698"/>
                    <a:pt x="951399" y="296138"/>
                  </a:cubicBezTo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cxnSp>
          <p:nvCxnSpPr>
            <p:cNvPr id="40" name="Connettore 2 39"/>
            <p:cNvCxnSpPr/>
            <p:nvPr/>
          </p:nvCxnSpPr>
          <p:spPr>
            <a:xfrm>
              <a:off x="5642610" y="2435095"/>
              <a:ext cx="112395" cy="2667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asellaDiTesto 3"/>
          <p:cNvSpPr txBox="1"/>
          <p:nvPr/>
        </p:nvSpPr>
        <p:spPr>
          <a:xfrm>
            <a:off x="6386491" y="5064459"/>
            <a:ext cx="569489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Se le due cariche si avvicinano fino a sovrapporsi ed annullarsi</a:t>
            </a:r>
            <a:r>
              <a:rPr lang="it-IT" sz="1600" dirty="0" smtClean="0"/>
              <a:t>,</a:t>
            </a:r>
          </a:p>
          <a:p>
            <a:r>
              <a:rPr lang="it-IT" sz="1600" dirty="0" smtClean="0"/>
              <a:t>il </a:t>
            </a:r>
            <a:r>
              <a:rPr lang="it-IT" sz="1600" dirty="0"/>
              <a:t>campo generato precedente-mente si allontana nello spazio</a:t>
            </a:r>
            <a:r>
              <a:rPr lang="it-IT" sz="1600" dirty="0" smtClean="0"/>
              <a:t>,</a:t>
            </a:r>
          </a:p>
          <a:p>
            <a:r>
              <a:rPr lang="it-IT" sz="1600" dirty="0" smtClean="0"/>
              <a:t>ma </a:t>
            </a:r>
            <a:r>
              <a:rPr lang="it-IT" sz="1600" dirty="0"/>
              <a:t>non scompare e se ne possono misurare gli effetti </a:t>
            </a:r>
            <a:r>
              <a:rPr lang="it-IT" sz="1600" dirty="0" smtClean="0"/>
              <a:t>su</a:t>
            </a:r>
          </a:p>
          <a:p>
            <a:r>
              <a:rPr lang="it-IT" sz="1600" dirty="0" smtClean="0"/>
              <a:t>cariche </a:t>
            </a:r>
            <a:r>
              <a:rPr lang="it-IT" sz="1600" dirty="0"/>
              <a:t>di prova. Se il dipolo oscilla si genera un </a:t>
            </a:r>
            <a:r>
              <a:rPr lang="it-IT" sz="1600" dirty="0" smtClean="0"/>
              <a:t>campo</a:t>
            </a:r>
          </a:p>
          <a:p>
            <a:r>
              <a:rPr lang="it-IT" sz="1600" dirty="0" smtClean="0"/>
              <a:t>oscillante </a:t>
            </a:r>
            <a:r>
              <a:rPr lang="it-IT" sz="1600" dirty="0"/>
              <a:t>che si propaga nello spazio: è un’</a:t>
            </a:r>
            <a:r>
              <a:rPr lang="it-IT" sz="1600" u="sng" dirty="0"/>
              <a:t>onda </a:t>
            </a:r>
            <a:r>
              <a:rPr lang="it-IT" sz="1600" u="sng" dirty="0" smtClean="0"/>
              <a:t>elettromagnetica</a:t>
            </a:r>
            <a:endParaRPr lang="it-IT" sz="1600" dirty="0"/>
          </a:p>
          <a:p>
            <a:endParaRPr lang="it-IT" dirty="0"/>
          </a:p>
        </p:txBody>
      </p:sp>
      <p:cxnSp>
        <p:nvCxnSpPr>
          <p:cNvPr id="57" name="Connettore 2 56"/>
          <p:cNvCxnSpPr/>
          <p:nvPr/>
        </p:nvCxnSpPr>
        <p:spPr>
          <a:xfrm flipH="1">
            <a:off x="5383530" y="5629601"/>
            <a:ext cx="115570" cy="2667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7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ttore 2 25"/>
          <p:cNvCxnSpPr/>
          <p:nvPr/>
        </p:nvCxnSpPr>
        <p:spPr>
          <a:xfrm flipH="1">
            <a:off x="5383530" y="2535425"/>
            <a:ext cx="115570" cy="2667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flipV="1">
            <a:off x="5642610" y="3072635"/>
            <a:ext cx="112395" cy="2667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flipH="1" flipV="1">
            <a:off x="5395595" y="2916425"/>
            <a:ext cx="137795" cy="3873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V="1">
            <a:off x="5887085" y="2180460"/>
            <a:ext cx="37465" cy="155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 flipH="1" flipV="1">
            <a:off x="5109845" y="2205225"/>
            <a:ext cx="48895" cy="1612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0" y="-532016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38100" y="-48629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3" name="Rectangle 30"/>
          <p:cNvSpPr>
            <a:spLocks noChangeArrowheads="1"/>
          </p:cNvSpPr>
          <p:nvPr/>
        </p:nvSpPr>
        <p:spPr bwMode="auto">
          <a:xfrm>
            <a:off x="152400" y="-71628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4" name="Rectangle 33"/>
          <p:cNvSpPr>
            <a:spLocks noChangeArrowheads="1"/>
          </p:cNvSpPr>
          <p:nvPr/>
        </p:nvSpPr>
        <p:spPr bwMode="auto">
          <a:xfrm>
            <a:off x="190500" y="-67056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29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475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brunetti</cp:lastModifiedBy>
  <cp:revision>22</cp:revision>
  <dcterms:created xsi:type="dcterms:W3CDTF">2018-10-18T09:13:09Z</dcterms:created>
  <dcterms:modified xsi:type="dcterms:W3CDTF">2018-11-05T11:34:50Z</dcterms:modified>
</cp:coreProperties>
</file>