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326" r:id="rId4"/>
    <p:sldId id="285" r:id="rId5"/>
    <p:sldId id="267" r:id="rId6"/>
    <p:sldId id="338" r:id="rId7"/>
    <p:sldId id="327" r:id="rId8"/>
    <p:sldId id="328" r:id="rId9"/>
    <p:sldId id="268" r:id="rId10"/>
    <p:sldId id="337" r:id="rId11"/>
    <p:sldId id="270" r:id="rId12"/>
    <p:sldId id="277" r:id="rId13"/>
    <p:sldId id="258" r:id="rId14"/>
    <p:sldId id="272" r:id="rId15"/>
    <p:sldId id="279" r:id="rId16"/>
    <p:sldId id="278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F573"/>
    <a:srgbClr val="E7F7FF"/>
    <a:srgbClr val="FFEBD1"/>
    <a:srgbClr val="CCFFCC"/>
    <a:srgbClr val="CDF0FD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F8D5B-32A3-4319-ACB8-81AAD886BA2B}" type="datetimeFigureOut">
              <a:rPr lang="it-IT" smtClean="0"/>
              <a:t>22/10/2018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FDE17-8B0B-4653-8354-7F0429A0A4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81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xmlns="" id="{25674BDF-CE6A-4F61-AF80-898244AB06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AADD7AD-18D4-4BA8-829F-61BB919C8869}" type="slidenum">
              <a:rPr lang="it-IT" altLang="it-IT" sz="1200"/>
              <a:pPr algn="r"/>
              <a:t>3</a:t>
            </a:fld>
            <a:endParaRPr lang="it-IT" altLang="it-IT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xmlns="" id="{CB918B55-364B-4D7D-AE1B-23490C38F5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xmlns="" id="{889F4953-C0D8-4F9C-B529-1E7F8FA6C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07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xmlns="" id="{BE7A3200-3379-4CB8-A01A-B534AC8A13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22725C5-9985-422D-9BB7-B07FDDE01386}" type="slidenum">
              <a:rPr lang="it-IT" altLang="it-IT" sz="1200"/>
              <a:pPr algn="r"/>
              <a:t>10</a:t>
            </a:fld>
            <a:endParaRPr lang="it-IT" altLang="it-IT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xmlns="" id="{1B25A2E4-8705-406C-AA08-D30C2336E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xmlns="" id="{66FDBDD0-FF07-48FF-84BD-AA76AA6F8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946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FDE17-8B0B-4653-8354-7F0429A0A4A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78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408AF76-471C-49CE-BDF6-E6A76A5CA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A1D9689A-971A-4836-921F-66D9DE0F8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436CA73-22FC-40ED-82BD-38E2F5A2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22/10/2018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63A6D47-ACA7-4214-8C65-0E21BABE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A1F5269-01D7-402A-ACF6-EB4194B7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9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2F570C8-FD3F-43A0-94FE-8E1AC605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B9F0D1D-0CFC-4704-A219-04D436C3D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0983340-94DC-4D3A-A661-E51B8BA3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22/10/2018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B3056A4-AA23-429E-B3B4-5848FAF6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630BBD4-CE3A-4899-9752-83769161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9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AFA700B8-AC34-4205-ACCA-E2A15C80C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C7DDC182-7047-4688-AE5E-CF72AF1D3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EB2BE9-F7E8-43C3-85CD-41FE6EC3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22/10/2018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06D4FC2-0700-4138-8B03-BB20EE82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1325063-ADE6-4A39-A3DF-44519DDD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1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88BFE8-5738-4082-B61E-5311F8BD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DEFBD08-C6BC-4BD5-8592-79AEF7684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255C8F0-5954-43DF-9261-3B62E5DF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22/10/2018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BF1A46-DBE5-41AD-8A14-5D9F323D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1E969ED-11E8-41E7-8AEA-BEF3DA34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5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9918873-0175-4B12-8030-E05564F8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4365A4F-A56E-4185-95D4-C5D75F690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FE1380E-650A-4477-B6D0-67025951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22/10/2018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F6D64F7-17AC-402C-B277-3F35DD21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83A5D71-2409-43F5-82C1-8BF3144C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3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0381898-34E7-45F3-A608-E83BF228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713D6F0-A3C0-4EFC-A1B6-8C7AC2937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01A59BF7-B04C-43BF-A3D9-88CDEA6F8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2D0B27A-467B-415F-A4F3-500F224F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22/10/2018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66DE6A0-20AB-4855-B7E3-2B2A47D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114164B-C840-46DC-BA8C-CCEEC989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6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09A4D64-F514-430B-BA1F-DE8AC035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A1B4EC6-B37A-45A3-9AD9-06BAFB1F1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8C21B48-F9FB-43D0-B7F8-F26DF0304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378FA73A-104F-45FC-8B4F-6A058D24F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2E5873F8-9205-4DC7-BA8A-959C63B14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F7420AE7-0C71-4216-91A7-AD848487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22/10/2018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685DFD2-BD5B-4EF5-B316-D5733CAA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E96E6B79-5F13-4066-8182-1EAA8092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8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08339D-B55F-46C6-995B-D4EB6488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0A612C26-6717-4B8B-9A71-2602F38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22/10/2018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2BC0985-A481-4A82-8686-1DA3479F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F960A225-9722-4138-B9EF-16107B42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8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64BEE49E-B6CC-48B5-AA4D-2A00DA04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22/10/2018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D723A229-8511-4179-8985-DCB4D1AB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D1833EA-F35E-461A-996E-CCAA51D8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5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415661-F177-455E-9D21-F1C902A7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B10AEFE-8DA6-4287-BCAA-A6BFC01B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ABFDEF0-E0EA-4D79-AF43-2B27E49FD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2DD2F6B-220C-47B4-BE6D-3171FB07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22/10/2018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395577F-1100-4489-A66F-C26D4204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AF0E4C3-84E6-4D86-BEC1-3178E4D2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93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CD95659-9777-4639-B0E4-3D481E47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78E38CC-77BB-40BA-8E2A-26C2ED3A8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D9059DF-1FBB-428D-8F50-5B775BF36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62A3070-06EF-4A80-9848-A971B855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22/10/2018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A9A2492-4799-452E-9DD5-8D9ADE79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E8E1D1A-B0EA-4B4B-8AED-03FFB5DF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C238E18A-3800-4159-8D12-9F0B1E4E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B2F3750-CE84-4377-9440-B3BE64EC6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362EB9E-A56B-4EEE-98BE-8B8FEF25E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3271-34C0-4FBE-9A63-DD2FC8EDC397}" type="datetimeFigureOut">
              <a:rPr lang="it-IT" smtClean="0"/>
              <a:t>22/10/2018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6FBFA53-9A33-42E6-AFEF-9AF02E169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DECAFEF-45D4-4EFD-ACD1-86C2800EA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22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1922C52-1F48-4656-8724-4A87CC009853}"/>
              </a:ext>
            </a:extLst>
          </p:cNvPr>
          <p:cNvSpPr txBox="1"/>
          <p:nvPr/>
        </p:nvSpPr>
        <p:spPr>
          <a:xfrm>
            <a:off x="3577329" y="6372225"/>
            <a:ext cx="5839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«</a:t>
            </a:r>
            <a:r>
              <a:rPr lang="it-IT" sz="1600" i="1" dirty="0" smtClean="0"/>
              <a:t>I nostri sensi e </a:t>
            </a:r>
            <a:r>
              <a:rPr lang="it-IT" sz="1600" dirty="0" smtClean="0"/>
              <a:t>o</a:t>
            </a:r>
            <a:r>
              <a:rPr lang="it-IT" sz="1600" i="1" dirty="0" smtClean="0"/>
              <a:t>ltre</a:t>
            </a:r>
            <a:r>
              <a:rPr lang="it-IT" sz="1600" dirty="0" smtClean="0"/>
              <a:t>» </a:t>
            </a:r>
            <a:r>
              <a:rPr lang="it-IT" sz="1600" dirty="0"/>
              <a:t>– Progetto Alternanza scuola-lavoro – 2018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2005493-9D30-46E4-9480-78F1130CC871}"/>
              </a:ext>
            </a:extLst>
          </p:cNvPr>
          <p:cNvSpPr/>
          <p:nvPr/>
        </p:nvSpPr>
        <p:spPr>
          <a:xfrm>
            <a:off x="2098752" y="828288"/>
            <a:ext cx="7994496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k Free" panose="03080402000500000000" pitchFamily="66" charset="0"/>
              </a:rPr>
              <a:t>La vista</a:t>
            </a:r>
          </a:p>
          <a:p>
            <a:pPr algn="ctr"/>
            <a:r>
              <a:rPr lang="it-IT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k Free" panose="03080402000500000000" pitchFamily="66" charset="0"/>
              </a:rPr>
              <a:t>nell’uomo</a:t>
            </a:r>
          </a:p>
        </p:txBody>
      </p:sp>
    </p:spTree>
    <p:extLst>
      <p:ext uri="{BB962C8B-B14F-4D97-AF65-F5344CB8AC3E}">
        <p14:creationId xmlns:p14="http://schemas.microsoft.com/office/powerpoint/2010/main" val="25631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543A46D5-0C59-4B76-B87E-75919F81A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499" y="1287464"/>
            <a:ext cx="5586413" cy="28146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2400" b="1" i="1" dirty="0">
                <a:latin typeface="+mn-lt"/>
                <a:ea typeface="SimSun" panose="02010600030101010101" pitchFamily="2" charset="-122"/>
              </a:rPr>
              <a:t>È una giovane donna oppure una vecchia signora?</a:t>
            </a:r>
            <a:r>
              <a:rPr lang="it-IT" altLang="it-IT" sz="2400" b="1" dirty="0">
                <a:solidFill>
                  <a:srgbClr val="999999"/>
                </a:solidFill>
                <a:latin typeface="+mn-lt"/>
                <a:ea typeface="SimSun" panose="02010600030101010101" pitchFamily="2" charset="-122"/>
              </a:rPr>
              <a:t/>
            </a:r>
            <a:br>
              <a:rPr lang="it-IT" altLang="it-IT" sz="2400" b="1" dirty="0">
                <a:solidFill>
                  <a:srgbClr val="999999"/>
                </a:solidFill>
                <a:latin typeface="+mn-lt"/>
                <a:ea typeface="SimSun" panose="02010600030101010101" pitchFamily="2" charset="-122"/>
              </a:rPr>
            </a:br>
            <a:endParaRPr lang="it-IT" altLang="it-IT" sz="2400" b="1" dirty="0">
              <a:solidFill>
                <a:srgbClr val="999999"/>
              </a:solidFill>
              <a:latin typeface="+mn-lt"/>
              <a:ea typeface="SimSun" panose="02010600030101010101" pitchFamily="2" charset="-122"/>
            </a:endParaRPr>
          </a:p>
          <a:p>
            <a:pPr algn="just"/>
            <a:r>
              <a:rPr lang="it-IT" altLang="it-IT" sz="2400" dirty="0">
                <a:latin typeface="+mn-lt"/>
                <a:ea typeface="SimSun" panose="02010600030101010101" pitchFamily="2" charset="-122"/>
              </a:rPr>
              <a:t>Il nostro </a:t>
            </a:r>
            <a:r>
              <a:rPr lang="it-IT" altLang="it-IT" sz="2400" b="1" dirty="0">
                <a:solidFill>
                  <a:srgbClr val="FF3300"/>
                </a:solidFill>
                <a:latin typeface="+mn-lt"/>
                <a:ea typeface="SimSun" panose="02010600030101010101" pitchFamily="2" charset="-122"/>
              </a:rPr>
              <a:t>cervello</a:t>
            </a:r>
            <a:r>
              <a:rPr lang="it-IT" altLang="it-IT" sz="2400" dirty="0">
                <a:latin typeface="+mn-lt"/>
                <a:ea typeface="SimSun" panose="02010600030101010101" pitchFamily="2" charset="-122"/>
              </a:rPr>
              <a:t> riconosce gli oggetti confrontando le informazioni in arrivo dal </a:t>
            </a:r>
            <a:r>
              <a:rPr lang="it-IT" altLang="it-IT" sz="2400" b="1" dirty="0">
                <a:latin typeface="+mn-lt"/>
                <a:ea typeface="SimSun" panose="02010600030101010101" pitchFamily="2" charset="-122"/>
              </a:rPr>
              <a:t>nervo ottico</a:t>
            </a:r>
            <a:r>
              <a:rPr lang="it-IT" altLang="it-IT" sz="2400" dirty="0">
                <a:latin typeface="+mn-lt"/>
                <a:ea typeface="SimSun" panose="02010600030101010101" pitchFamily="2" charset="-122"/>
              </a:rPr>
              <a:t> con quelle già contenute nella </a:t>
            </a:r>
            <a:r>
              <a:rPr lang="it-IT" altLang="it-IT" sz="2400" b="1" dirty="0">
                <a:latin typeface="+mn-lt"/>
                <a:ea typeface="SimSun" panose="02010600030101010101" pitchFamily="2" charset="-122"/>
              </a:rPr>
              <a:t>memoria</a:t>
            </a:r>
            <a:r>
              <a:rPr lang="it-IT" altLang="it-IT" sz="2400" dirty="0">
                <a:latin typeface="+mn-lt"/>
                <a:ea typeface="SimSun" panose="02010600030101010101" pitchFamily="2" charset="-122"/>
              </a:rPr>
              <a:t>.</a:t>
            </a:r>
            <a:endParaRPr lang="it-IT" altLang="it-IT" sz="4800" dirty="0">
              <a:solidFill>
                <a:srgbClr val="999999"/>
              </a:solidFill>
              <a:latin typeface="+mn-lt"/>
              <a:ea typeface="SimSun" panose="02010600030101010101" pitchFamily="2" charset="-122"/>
            </a:endParaRPr>
          </a:p>
        </p:txBody>
      </p:sp>
      <p:pic>
        <p:nvPicPr>
          <p:cNvPr id="14340" name="Picture 4" descr="ZA2070-C09-15">
            <a:extLst>
              <a:ext uri="{FF2B5EF4-FFF2-40B4-BE49-F238E27FC236}">
                <a16:creationId xmlns:a16="http://schemas.microsoft.com/office/drawing/2014/main" xmlns="" id="{7D399906-818D-4BA7-BB25-E2D3860C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1" y="149226"/>
            <a:ext cx="5721350" cy="663712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1922C52-1F48-4656-8724-4A87CC009853}"/>
              </a:ext>
            </a:extLst>
          </p:cNvPr>
          <p:cNvSpPr txBox="1"/>
          <p:nvPr/>
        </p:nvSpPr>
        <p:spPr>
          <a:xfrm>
            <a:off x="1114603" y="6494262"/>
            <a:ext cx="503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«</a:t>
            </a:r>
            <a:r>
              <a:rPr lang="it-IT" sz="1600" i="1" dirty="0"/>
              <a:t>Oltre i sensi</a:t>
            </a:r>
            <a:r>
              <a:rPr lang="it-IT" sz="1600" dirty="0"/>
              <a:t>» – Progetto Alternanza scuola-lavoro – 2018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B005660-B119-4E6B-B64D-EB0E5D700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472002"/>
            <a:ext cx="6882960" cy="236978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460D432-F000-4056-9F8B-5C6167871A1F}"/>
              </a:ext>
            </a:extLst>
          </p:cNvPr>
          <p:cNvSpPr/>
          <p:nvPr/>
        </p:nvSpPr>
        <p:spPr>
          <a:xfrm>
            <a:off x="498415" y="322447"/>
            <a:ext cx="7249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  <a:latin typeface="Ink Free" panose="03080402000500000000" pitchFamily="66" charset="0"/>
              </a:rPr>
              <a:t>Il cristallino contribuisce a mettere a fuoco gli oggetti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D64B64CA-FCBD-4537-887A-44BA77A6B049}"/>
              </a:ext>
            </a:extLst>
          </p:cNvPr>
          <p:cNvSpPr/>
          <p:nvPr/>
        </p:nvSpPr>
        <p:spPr>
          <a:xfrm>
            <a:off x="498415" y="902342"/>
            <a:ext cx="1147451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La </a:t>
            </a:r>
            <a:r>
              <a:rPr lang="it-IT" sz="2400" b="1" dirty="0">
                <a:solidFill>
                  <a:schemeClr val="accent4"/>
                </a:solidFill>
              </a:rPr>
              <a:t>forma del cristallino </a:t>
            </a:r>
            <a:r>
              <a:rPr lang="it-IT" sz="2400" dirty="0"/>
              <a:t>è controllata dai muscoli ciliari: quando guardiamo un oggetto distante il muscolo ciliare è rilassato e il cristallino resta relativamente piatto. </a:t>
            </a:r>
          </a:p>
          <a:p>
            <a:pPr algn="just"/>
            <a:r>
              <a:rPr lang="it-IT" sz="2400" dirty="0"/>
              <a:t>Invece, quando guardiamo un oggetto vicino, il muscolo ciliare si contrae e il cristallino si arrotonda.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5D0E2302-4A6A-49DB-BC91-50FAFF9F3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514" y="2625164"/>
            <a:ext cx="4444485" cy="409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BDF98553-5B34-40DC-BA41-C96AB4580653}"/>
              </a:ext>
            </a:extLst>
          </p:cNvPr>
          <p:cNvSpPr/>
          <p:nvPr/>
        </p:nvSpPr>
        <p:spPr>
          <a:xfrm>
            <a:off x="498414" y="5058225"/>
            <a:ext cx="688295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1"/>
                </a:solidFill>
                <a:latin typeface="Ink Free" panose="03080402000500000000" pitchFamily="66" charset="0"/>
              </a:rPr>
              <a:t>L’accomodazione </a:t>
            </a:r>
            <a:r>
              <a:rPr lang="it-IT" sz="2400" dirty="0"/>
              <a:t> è il processo attraverso cui il cristallino mette a fuoco sulla retina l’immagine di oggetti posti a diversa distanza.</a:t>
            </a:r>
          </a:p>
        </p:txBody>
      </p:sp>
    </p:spTree>
    <p:extLst>
      <p:ext uri="{BB962C8B-B14F-4D97-AF65-F5344CB8AC3E}">
        <p14:creationId xmlns:p14="http://schemas.microsoft.com/office/powerpoint/2010/main" val="41395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1922C52-1F48-4656-8724-4A87CC009853}"/>
              </a:ext>
            </a:extLst>
          </p:cNvPr>
          <p:cNvSpPr txBox="1"/>
          <p:nvPr/>
        </p:nvSpPr>
        <p:spPr>
          <a:xfrm>
            <a:off x="3577329" y="6372225"/>
            <a:ext cx="503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«</a:t>
            </a:r>
            <a:r>
              <a:rPr lang="it-IT" sz="1600" i="1" dirty="0"/>
              <a:t>Oltre i sensi</a:t>
            </a:r>
            <a:r>
              <a:rPr lang="it-IT" sz="1600" dirty="0"/>
              <a:t>» – Progetto Alternanza scuola-lavoro – 2018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B67C8C58-2721-4E11-B063-63701041CB31}"/>
              </a:ext>
            </a:extLst>
          </p:cNvPr>
          <p:cNvSpPr/>
          <p:nvPr/>
        </p:nvSpPr>
        <p:spPr>
          <a:xfrm>
            <a:off x="2642494" y="728564"/>
            <a:ext cx="2666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  <a:latin typeface="Ink Free" panose="03080402000500000000" pitchFamily="66" charset="0"/>
              </a:rPr>
              <a:t>Il riflesso pupillare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108D66BE-5027-48C6-8F26-A93B4241218D}"/>
              </a:ext>
            </a:extLst>
          </p:cNvPr>
          <p:cNvSpPr/>
          <p:nvPr/>
        </p:nvSpPr>
        <p:spPr>
          <a:xfrm>
            <a:off x="431897" y="1422288"/>
            <a:ext cx="664041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Si tratta di un riflesso che controlla il diametro della pupilla in </a:t>
            </a:r>
            <a:r>
              <a:rPr lang="it-IT" sz="2400" u="sng" dirty="0"/>
              <a:t>risposta all'intensità della luce che colpisce la retina.</a:t>
            </a:r>
          </a:p>
          <a:p>
            <a:pPr algn="just"/>
            <a:r>
              <a:rPr lang="it-IT" sz="2400" dirty="0"/>
              <a:t>Il meccanismo avviene </a:t>
            </a:r>
            <a:r>
              <a:rPr lang="it-IT" sz="2400" b="1" dirty="0"/>
              <a:t>nell’iride</a:t>
            </a:r>
            <a:r>
              <a:rPr lang="it-IT" sz="2400" dirty="0"/>
              <a:t> in cui è presente sia un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muscolo costrittore </a:t>
            </a:r>
            <a:r>
              <a:rPr lang="it-IT" sz="2400" dirty="0"/>
              <a:t>che un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muscolo dilatatore</a:t>
            </a:r>
            <a:endParaRPr lang="it-IT" sz="24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AF9250C-948E-4254-BDB2-2F9D4B683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1" t="17500" r="26389" b="6389"/>
          <a:stretch/>
        </p:blipFill>
        <p:spPr>
          <a:xfrm>
            <a:off x="7600949" y="496505"/>
            <a:ext cx="4029075" cy="54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1922C52-1F48-4656-8724-4A87CC009853}"/>
              </a:ext>
            </a:extLst>
          </p:cNvPr>
          <p:cNvSpPr txBox="1"/>
          <p:nvPr/>
        </p:nvSpPr>
        <p:spPr>
          <a:xfrm>
            <a:off x="6291954" y="6386512"/>
            <a:ext cx="503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«</a:t>
            </a:r>
            <a:r>
              <a:rPr lang="it-IT" sz="1600" i="1" dirty="0"/>
              <a:t>Oltre i sensi</a:t>
            </a:r>
            <a:r>
              <a:rPr lang="it-IT" sz="1600" dirty="0"/>
              <a:t>» – Progetto Alternanza scuola-lavoro – 2018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80BE89E-0835-4DF3-A57E-14971FE2C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19" y="-1"/>
            <a:ext cx="4940085" cy="6858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4B7C722B-3A7D-48BC-995A-C049016C6297}"/>
              </a:ext>
            </a:extLst>
          </p:cNvPr>
          <p:cNvSpPr/>
          <p:nvPr/>
        </p:nvSpPr>
        <p:spPr>
          <a:xfrm>
            <a:off x="5741881" y="1266765"/>
            <a:ext cx="6096000" cy="4154984"/>
          </a:xfrm>
          <a:prstGeom prst="rect">
            <a:avLst/>
          </a:prstGeom>
          <a:solidFill>
            <a:srgbClr val="E7F7FF"/>
          </a:solidFill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4"/>
                </a:solidFill>
              </a:rPr>
              <a:t>Miopia</a:t>
            </a:r>
            <a:r>
              <a:rPr lang="it-IT" sz="2400" dirty="0"/>
              <a:t> – il bulbo oculare è più allungato del normale; quando si osserva un oggetto distante l’immagine viene messa a fuoco davanti alla retina.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4"/>
                </a:solidFill>
              </a:rPr>
              <a:t>Ipermetropia</a:t>
            </a:r>
            <a:r>
              <a:rPr lang="it-IT" sz="2400" dirty="0"/>
              <a:t> – il bulbo oculare è raccorciato rispetto al normale; quando si osserva un oggetto vicino l’immagine viene messa a fuoco posteriormente alla retina.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4"/>
                </a:solidFill>
              </a:rPr>
              <a:t>Astigmatismo</a:t>
            </a:r>
            <a:r>
              <a:rPr lang="it-IT" sz="2400" dirty="0"/>
              <a:t> – la cornea o il cristallino presentano delle irregolarità nella forma; di conseguenza l’immagine risulta distorta.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802B1B9-73AF-4E2F-81BF-3C17F92FC64F}"/>
              </a:ext>
            </a:extLst>
          </p:cNvPr>
          <p:cNvSpPr/>
          <p:nvPr/>
        </p:nvSpPr>
        <p:spPr>
          <a:xfrm>
            <a:off x="7929563" y="657127"/>
            <a:ext cx="2736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  <a:latin typeface="Ink Free" panose="03080402000500000000" pitchFamily="66" charset="0"/>
              </a:rPr>
              <a:t>Difetti visivi</a:t>
            </a:r>
          </a:p>
        </p:txBody>
      </p:sp>
    </p:spTree>
    <p:extLst>
      <p:ext uri="{BB962C8B-B14F-4D97-AF65-F5344CB8AC3E}">
        <p14:creationId xmlns:p14="http://schemas.microsoft.com/office/powerpoint/2010/main" val="11048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1922C52-1F48-4656-8724-4A87CC009853}"/>
              </a:ext>
            </a:extLst>
          </p:cNvPr>
          <p:cNvSpPr txBox="1"/>
          <p:nvPr/>
        </p:nvSpPr>
        <p:spPr>
          <a:xfrm>
            <a:off x="3577329" y="6372225"/>
            <a:ext cx="503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«</a:t>
            </a:r>
            <a:r>
              <a:rPr lang="it-IT" sz="1600" i="1" dirty="0"/>
              <a:t>Oltre i sensi</a:t>
            </a:r>
            <a:r>
              <a:rPr lang="it-IT" sz="1600" dirty="0"/>
              <a:t>» – Progetto Alternanza scuola-lavoro – 2018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3403E019-77AD-49A3-BBBC-7FFA82C077F6}"/>
              </a:ext>
            </a:extLst>
          </p:cNvPr>
          <p:cNvSpPr/>
          <p:nvPr/>
        </p:nvSpPr>
        <p:spPr>
          <a:xfrm>
            <a:off x="1844677" y="828288"/>
            <a:ext cx="8502648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k Free" panose="03080402000500000000" pitchFamily="66" charset="0"/>
              </a:rPr>
              <a:t>La vista </a:t>
            </a:r>
          </a:p>
          <a:p>
            <a:pPr algn="ctr"/>
            <a:r>
              <a:rPr lang="it-IT" sz="1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k Free" panose="03080402000500000000" pitchFamily="66" charset="0"/>
              </a:rPr>
              <a:t>animale</a:t>
            </a:r>
          </a:p>
        </p:txBody>
      </p:sp>
    </p:spTree>
    <p:extLst>
      <p:ext uri="{BB962C8B-B14F-4D97-AF65-F5344CB8AC3E}">
        <p14:creationId xmlns:p14="http://schemas.microsoft.com/office/powerpoint/2010/main" val="42784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A430D25A-4DD8-4B7B-B7E8-3A4CD9E36E3D}"/>
              </a:ext>
            </a:extLst>
          </p:cNvPr>
          <p:cNvSpPr/>
          <p:nvPr/>
        </p:nvSpPr>
        <p:spPr>
          <a:xfrm>
            <a:off x="351658" y="401329"/>
            <a:ext cx="1152125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Gli insetti </a:t>
            </a:r>
            <a:r>
              <a:rPr lang="it-IT" sz="2400" dirty="0">
                <a:latin typeface="+mj-lt"/>
              </a:rPr>
              <a:t>hanno </a:t>
            </a:r>
            <a:r>
              <a:rPr lang="it-IT" sz="2400" b="1" dirty="0">
                <a:latin typeface="+mj-lt"/>
              </a:rPr>
              <a:t>occhi composti </a:t>
            </a:r>
            <a:r>
              <a:rPr lang="it-IT" sz="2400" dirty="0">
                <a:latin typeface="+mj-lt"/>
              </a:rPr>
              <a:t>formati da moltissimi piccoli occhi singoli detti </a:t>
            </a:r>
            <a:r>
              <a:rPr lang="it-IT" sz="2400" b="1" dirty="0">
                <a:solidFill>
                  <a:schemeClr val="accent1"/>
                </a:solidFill>
                <a:latin typeface="+mj-lt"/>
              </a:rPr>
              <a:t>ommatidi</a:t>
            </a:r>
            <a:r>
              <a:rPr lang="it-IT" sz="2400" dirty="0">
                <a:latin typeface="+mj-lt"/>
              </a:rPr>
              <a:t>, ciascuno dei quali produce una parte dell’immagine. Il mondo visto da un insetto, perciò, è come un mosaico fatto da tantissime piccole tessere: non distinguono chiaramente le forme, ma vedono un numero maggiore di immagini fisse al secondo. Alcuni insetti, tra cui certe farfalle e le api, hanno </a:t>
            </a:r>
            <a:r>
              <a:rPr lang="it-IT" sz="2400" b="1" dirty="0">
                <a:latin typeface="+mj-lt"/>
              </a:rPr>
              <a:t>occhi sensibili alla luce ultravioletta</a:t>
            </a:r>
            <a:r>
              <a:rPr lang="it-IT" sz="2400" dirty="0">
                <a:latin typeface="+mj-lt"/>
              </a:rPr>
              <a:t>: grazie a questa caratteristica riconoscono i maschi  e sono attratte dai fiori.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4D840BA-FF9D-45D5-9FBC-24E6D2BE6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00" y="2895569"/>
            <a:ext cx="4959637" cy="373176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63A8C79-2E0A-4874-9AD6-06D651DBBB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44" t="26667" r="38238" b="18918"/>
          <a:stretch/>
        </p:blipFill>
        <p:spPr>
          <a:xfrm>
            <a:off x="6929436" y="2778782"/>
            <a:ext cx="3476625" cy="396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46416F18-3AD3-46E1-9695-F2A77582F302}"/>
              </a:ext>
            </a:extLst>
          </p:cNvPr>
          <p:cNvSpPr/>
          <p:nvPr/>
        </p:nvSpPr>
        <p:spPr>
          <a:xfrm>
            <a:off x="476250" y="2251252"/>
            <a:ext cx="5876925" cy="2308324"/>
          </a:xfrm>
          <a:prstGeom prst="rect">
            <a:avLst/>
          </a:prstGeom>
          <a:solidFill>
            <a:srgbClr val="CDF0FD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Alcuni </a:t>
            </a:r>
            <a:r>
              <a:rPr lang="it-IT" sz="2400" b="1" dirty="0">
                <a:solidFill>
                  <a:srgbClr val="0070C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crostacei</a:t>
            </a:r>
            <a:r>
              <a:rPr lang="it-IT" sz="2400" b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granchi e aragoste e alcuni </a:t>
            </a:r>
            <a:r>
              <a:rPr lang="it-IT" sz="2400" b="1" dirty="0">
                <a:solidFill>
                  <a:srgbClr val="0070C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pesci</a:t>
            </a:r>
            <a:r>
              <a:rPr lang="it-IT" sz="2400" b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hanno «occhi telescopici», posti sull’estremità di speciali appendici simili ad antenne. Anche nella </a:t>
            </a:r>
            <a:r>
              <a:rPr lang="it-IT" sz="2400" b="1" dirty="0">
                <a:solidFill>
                  <a:srgbClr val="0070C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lumaca</a:t>
            </a:r>
            <a:r>
              <a:rPr lang="it-IT" sz="24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gli occhi sono le due macchioline nere poste al termine dei caratteristici «cornetti» sporgenti.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Risultati immagini per GRANCHI CON OCCHI PERIOFTALMI">
            <a:extLst>
              <a:ext uri="{FF2B5EF4-FFF2-40B4-BE49-F238E27FC236}">
                <a16:creationId xmlns:a16="http://schemas.microsoft.com/office/drawing/2014/main" xmlns="" id="{665EE65F-4C90-44A0-A470-AD167186A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597330"/>
            <a:ext cx="5329235" cy="3846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8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B2ACB649-CBA5-4119-8246-7A99655F305B}"/>
              </a:ext>
            </a:extLst>
          </p:cNvPr>
          <p:cNvSpPr/>
          <p:nvPr/>
        </p:nvSpPr>
        <p:spPr>
          <a:xfrm>
            <a:off x="5473941" y="1794466"/>
            <a:ext cx="6300788" cy="156966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Tra i </a:t>
            </a:r>
            <a:r>
              <a:rPr lang="it-IT" sz="2400" b="1" dirty="0">
                <a:solidFill>
                  <a:srgbClr val="0070C0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rettili</a:t>
            </a:r>
            <a:r>
              <a:rPr lang="it-IT" sz="2400" b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it-IT" sz="24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alcune specie di serpenti possiedono speciali fossette tappezzate da cellule capaci di riconoscere i raggi infrarossi attraverso cui rilevano le prede a sangue caldo</a:t>
            </a:r>
            <a:endParaRPr lang="it-IT" sz="4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40B85F3-86DB-41D5-A8C6-A8188D0C9A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1" y="255483"/>
            <a:ext cx="4614863" cy="307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C67AA6A-9A8B-4FB1-8540-E2B9D204F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54" y="3524551"/>
            <a:ext cx="387129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4215798-DB17-4BBC-A1A6-6AC024BBEA79}"/>
              </a:ext>
            </a:extLst>
          </p:cNvPr>
          <p:cNvSpPr/>
          <p:nvPr/>
        </p:nvSpPr>
        <p:spPr>
          <a:xfrm>
            <a:off x="1080322" y="671149"/>
            <a:ext cx="1003135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Gli </a:t>
            </a:r>
            <a:r>
              <a:rPr lang="it-IT" sz="2400" b="1" dirty="0">
                <a:solidFill>
                  <a:srgbClr val="0070C0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uccelli rapaci</a:t>
            </a:r>
            <a:r>
              <a:rPr lang="it-IT" sz="2400" b="1" dirty="0">
                <a:solidFill>
                  <a:srgbClr val="000000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hanno bisogno della visione binoculare per valutare bene la posi­zione delle prede. Perciò hanno due occhi fissi e per ampliare il proprio campo visivo possono ruotare la testa anche di 180°.</a:t>
            </a:r>
            <a:endParaRPr lang="it-IT" sz="24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8D2B5BFD-B2E8-4C08-88B4-FF5B3DBE8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2" y="2198545"/>
            <a:ext cx="5731700" cy="3988306"/>
          </a:xfrm>
          <a:prstGeom prst="rect">
            <a:avLst/>
          </a:prstGeom>
        </p:spPr>
      </p:pic>
      <p:pic>
        <p:nvPicPr>
          <p:cNvPr id="4" name="Picture 4" descr="shutterstock_3403792">
            <a:extLst>
              <a:ext uri="{FF2B5EF4-FFF2-40B4-BE49-F238E27FC236}">
                <a16:creationId xmlns:a16="http://schemas.microsoft.com/office/drawing/2014/main" xmlns="" id="{47EA82C6-65D1-4EC7-9524-E42CAF1B9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09" y="2198545"/>
            <a:ext cx="4758928" cy="398830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178A197E-FC8F-48ED-AF6E-5D3A92FCFFD3}"/>
              </a:ext>
            </a:extLst>
          </p:cNvPr>
          <p:cNvSpPr/>
          <p:nvPr/>
        </p:nvSpPr>
        <p:spPr>
          <a:xfrm>
            <a:off x="5624512" y="2209101"/>
            <a:ext cx="6019800" cy="2816348"/>
          </a:xfrm>
          <a:prstGeom prst="rect">
            <a:avLst/>
          </a:prstGeom>
          <a:solidFill>
            <a:srgbClr val="FFEBD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inion Pro"/>
              </a:rPr>
              <a:t> </a:t>
            </a:r>
            <a:r>
              <a:rPr lang="it-IT" sz="2400" b="1" dirty="0">
                <a:solidFill>
                  <a:srgbClr val="0070C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felini </a:t>
            </a:r>
            <a:r>
              <a:rPr lang="it-IT" sz="24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vedono molto bene di notte: il loro occhio è munito di un </a:t>
            </a:r>
            <a:r>
              <a:rPr lang="it-IT" sz="2400" i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tappeto lucido</a:t>
            </a:r>
            <a:r>
              <a:rPr lang="it-IT" sz="24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uno strato di cellule che quando c'è poca luce riflette i raggi luminosi, inviandoli una seconda volta alla retina. Ecco perché gli occhi di un gatto, osservati di notte, appaiono come due piccoli specchi</a:t>
            </a:r>
            <a:r>
              <a:rPr lang="it-IT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0D74100-5C0B-4690-A81B-5B3722056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52" y="1600983"/>
            <a:ext cx="4496098" cy="40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1922C52-1F48-4656-8724-4A87CC009853}"/>
              </a:ext>
            </a:extLst>
          </p:cNvPr>
          <p:cNvSpPr txBox="1"/>
          <p:nvPr/>
        </p:nvSpPr>
        <p:spPr>
          <a:xfrm>
            <a:off x="3577329" y="6372225"/>
            <a:ext cx="503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«</a:t>
            </a:r>
            <a:r>
              <a:rPr lang="it-IT" sz="1600" i="1" dirty="0"/>
              <a:t>Oltre i sensi</a:t>
            </a:r>
            <a:r>
              <a:rPr lang="it-IT" sz="1600" dirty="0"/>
              <a:t>» – Progetto Alternanza scuola-lavoro – 2018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2005493-9D30-46E4-9480-78F1130CC871}"/>
              </a:ext>
            </a:extLst>
          </p:cNvPr>
          <p:cNvSpPr/>
          <p:nvPr/>
        </p:nvSpPr>
        <p:spPr>
          <a:xfrm>
            <a:off x="829978" y="828288"/>
            <a:ext cx="10532050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k Free" panose="03080402000500000000" pitchFamily="66" charset="0"/>
              </a:rPr>
              <a:t>Una piccola </a:t>
            </a:r>
          </a:p>
          <a:p>
            <a:pPr algn="ctr"/>
            <a:r>
              <a:rPr lang="it-IT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k Free" panose="03080402000500000000" pitchFamily="66" charset="0"/>
              </a:rPr>
              <a:t>premessa…</a:t>
            </a:r>
          </a:p>
        </p:txBody>
      </p:sp>
    </p:spTree>
    <p:extLst>
      <p:ext uri="{BB962C8B-B14F-4D97-AF65-F5344CB8AC3E}">
        <p14:creationId xmlns:p14="http://schemas.microsoft.com/office/powerpoint/2010/main" val="20944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8" descr="ZA2070-C09-02">
            <a:extLst>
              <a:ext uri="{FF2B5EF4-FFF2-40B4-BE49-F238E27FC236}">
                <a16:creationId xmlns:a16="http://schemas.microsoft.com/office/drawing/2014/main" xmlns="" id="{16511607-F040-4007-9DD5-879D8253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6" y="1249363"/>
            <a:ext cx="4792663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>
            <a:extLst>
              <a:ext uri="{FF2B5EF4-FFF2-40B4-BE49-F238E27FC236}">
                <a16:creationId xmlns:a16="http://schemas.microsoft.com/office/drawing/2014/main" xmlns="" id="{1DDC6FFC-7B6A-4567-9F96-CA8E1807A4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89538" y="311150"/>
            <a:ext cx="7772400" cy="7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it-IT" altLang="it-IT" sz="2800" b="1" dirty="0">
                <a:solidFill>
                  <a:schemeClr val="accent1"/>
                </a:solidFill>
                <a:latin typeface="Ink Free" panose="03080402000500000000" pitchFamily="66" charset="0"/>
              </a:rPr>
              <a:t>La sensibilità e i recettori </a:t>
            </a:r>
            <a:endParaRPr lang="it-IT" altLang="it-IT" sz="2800" b="1" dirty="0">
              <a:solidFill>
                <a:schemeClr val="accent1"/>
              </a:solidFill>
              <a:latin typeface="Ink Free" panose="03080402000500000000" pitchFamily="66" charset="0"/>
              <a:ea typeface="SimSun" panose="02010600030101010101" pitchFamily="2" charset="-122"/>
            </a:endParaRPr>
          </a:p>
        </p:txBody>
      </p:sp>
      <p:grpSp>
        <p:nvGrpSpPr>
          <p:cNvPr id="2" name="Group 65">
            <a:extLst>
              <a:ext uri="{FF2B5EF4-FFF2-40B4-BE49-F238E27FC236}">
                <a16:creationId xmlns:a16="http://schemas.microsoft.com/office/drawing/2014/main" xmlns="" id="{9C76590C-8A68-4A0D-9C50-76696C6AC87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594100"/>
            <a:ext cx="2616200" cy="2114550"/>
            <a:chOff x="288" y="2264"/>
            <a:chExt cx="1648" cy="1332"/>
          </a:xfrm>
        </p:grpSpPr>
        <p:sp>
          <p:nvSpPr>
            <p:cNvPr id="3093" name="Text Box 53">
              <a:extLst>
                <a:ext uri="{FF2B5EF4-FFF2-40B4-BE49-F238E27FC236}">
                  <a16:creationId xmlns:a16="http://schemas.microsoft.com/office/drawing/2014/main" xmlns="" id="{A666684F-6651-4DC5-8634-63928F0C7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076"/>
              <a:ext cx="8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it-IT" altLang="it-IT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l’</a:t>
              </a:r>
              <a:r>
                <a:rPr lang="it-IT" altLang="it-IT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occhio</a:t>
              </a:r>
              <a:r>
                <a:rPr lang="it-IT" altLang="it-IT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 </a:t>
              </a:r>
              <a:br>
                <a:rPr lang="it-IT" altLang="it-IT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</a:br>
              <a:r>
                <a:rPr lang="it-IT" altLang="it-IT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è l’organo della </a:t>
              </a:r>
              <a:r>
                <a:rPr lang="it-IT" altLang="it-IT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vista</a:t>
              </a:r>
            </a:p>
          </p:txBody>
        </p:sp>
        <p:sp>
          <p:nvSpPr>
            <p:cNvPr id="3094" name="Line 59">
              <a:extLst>
                <a:ext uri="{FF2B5EF4-FFF2-40B4-BE49-F238E27FC236}">
                  <a16:creationId xmlns:a16="http://schemas.microsoft.com/office/drawing/2014/main" xmlns="" id="{F9A46DD3-A7B3-45E4-BABC-836CD18D1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6" y="2264"/>
              <a:ext cx="1000" cy="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" name="Group 64">
            <a:extLst>
              <a:ext uri="{FF2B5EF4-FFF2-40B4-BE49-F238E27FC236}">
                <a16:creationId xmlns:a16="http://schemas.microsoft.com/office/drawing/2014/main" xmlns="" id="{0CA4FA7D-C834-4C9D-B3F7-4CA9FBAE141D}"/>
              </a:ext>
            </a:extLst>
          </p:cNvPr>
          <p:cNvGrpSpPr>
            <a:grpSpLocks/>
          </p:cNvGrpSpPr>
          <p:nvPr/>
        </p:nvGrpSpPr>
        <p:grpSpPr bwMode="auto">
          <a:xfrm>
            <a:off x="1462088" y="1249363"/>
            <a:ext cx="2384425" cy="1077913"/>
            <a:chOff x="288" y="851"/>
            <a:chExt cx="1502" cy="679"/>
          </a:xfrm>
        </p:grpSpPr>
        <p:sp>
          <p:nvSpPr>
            <p:cNvPr id="3091" name="Text Box 55">
              <a:extLst>
                <a:ext uri="{FF2B5EF4-FFF2-40B4-BE49-F238E27FC236}">
                  <a16:creationId xmlns:a16="http://schemas.microsoft.com/office/drawing/2014/main" xmlns="" id="{C6CE73E5-4C5C-4989-BEF3-63FE9E97F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851"/>
              <a:ext cx="119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it-IT" altLang="it-IT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l’</a:t>
              </a:r>
              <a:r>
                <a:rPr lang="it-IT" altLang="it-IT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orecchio</a:t>
              </a:r>
              <a:r>
                <a:rPr lang="it-IT" altLang="it-IT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 </a:t>
              </a:r>
              <a:br>
                <a:rPr lang="it-IT" altLang="it-IT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</a:br>
              <a:r>
                <a:rPr lang="it-IT" altLang="it-IT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è l’organo dell’</a:t>
              </a:r>
              <a:r>
                <a:rPr lang="it-IT" altLang="it-IT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udito </a:t>
              </a:r>
              <a:br>
                <a:rPr lang="it-IT" altLang="it-IT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</a:br>
              <a:r>
                <a:rPr lang="it-IT" altLang="it-IT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e anche dell’</a:t>
              </a:r>
              <a:r>
                <a:rPr lang="it-IT" altLang="it-IT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equilibrio</a:t>
              </a:r>
            </a:p>
          </p:txBody>
        </p:sp>
        <p:sp>
          <p:nvSpPr>
            <p:cNvPr id="3092" name="Line 60">
              <a:extLst>
                <a:ext uri="{FF2B5EF4-FFF2-40B4-BE49-F238E27FC236}">
                  <a16:creationId xmlns:a16="http://schemas.microsoft.com/office/drawing/2014/main" xmlns="" id="{BCE8F0F3-9531-4EC4-BF48-DD964AEAC0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54" y="1201"/>
              <a:ext cx="53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" name="Group 66">
            <a:extLst>
              <a:ext uri="{FF2B5EF4-FFF2-40B4-BE49-F238E27FC236}">
                <a16:creationId xmlns:a16="http://schemas.microsoft.com/office/drawing/2014/main" xmlns="" id="{4BD3AF03-ABD1-4BCE-8208-D98835CCB8A1}"/>
              </a:ext>
            </a:extLst>
          </p:cNvPr>
          <p:cNvGrpSpPr>
            <a:grpSpLocks/>
          </p:cNvGrpSpPr>
          <p:nvPr/>
        </p:nvGrpSpPr>
        <p:grpSpPr bwMode="auto">
          <a:xfrm>
            <a:off x="6184900" y="1717675"/>
            <a:ext cx="1943100" cy="825500"/>
            <a:chOff x="2936" y="1082"/>
            <a:chExt cx="1224" cy="520"/>
          </a:xfrm>
        </p:grpSpPr>
        <p:sp>
          <p:nvSpPr>
            <p:cNvPr id="3089" name="Text Box 56">
              <a:extLst>
                <a:ext uri="{FF2B5EF4-FFF2-40B4-BE49-F238E27FC236}">
                  <a16:creationId xmlns:a16="http://schemas.microsoft.com/office/drawing/2014/main" xmlns="" id="{9941C848-312F-4376-A91B-5AB7DF489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5" y="1082"/>
              <a:ext cx="875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it-IT" alt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la </a:t>
              </a:r>
              <a:r>
                <a:rPr lang="it-IT" altLang="it-IT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lingua </a:t>
              </a:r>
              <a:br>
                <a:rPr lang="it-IT" altLang="it-IT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</a:br>
              <a:r>
                <a:rPr lang="it-IT" alt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è l’organo del </a:t>
              </a:r>
              <a:r>
                <a:rPr lang="it-IT" altLang="it-IT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gusto</a:t>
              </a:r>
            </a:p>
          </p:txBody>
        </p:sp>
        <p:sp>
          <p:nvSpPr>
            <p:cNvPr id="3090" name="Line 61">
              <a:extLst>
                <a:ext uri="{FF2B5EF4-FFF2-40B4-BE49-F238E27FC236}">
                  <a16:creationId xmlns:a16="http://schemas.microsoft.com/office/drawing/2014/main" xmlns="" id="{3E61CDD1-D567-4F3E-ACC2-3CD92B6DC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6" y="1336"/>
              <a:ext cx="373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" name="Group 67">
            <a:extLst>
              <a:ext uri="{FF2B5EF4-FFF2-40B4-BE49-F238E27FC236}">
                <a16:creationId xmlns:a16="http://schemas.microsoft.com/office/drawing/2014/main" xmlns="" id="{982CEAA9-9946-4C76-A11F-9966B8EE5B1D}"/>
              </a:ext>
            </a:extLst>
          </p:cNvPr>
          <p:cNvGrpSpPr>
            <a:grpSpLocks/>
          </p:cNvGrpSpPr>
          <p:nvPr/>
        </p:nvGrpSpPr>
        <p:grpSpPr bwMode="auto">
          <a:xfrm>
            <a:off x="6985000" y="3949700"/>
            <a:ext cx="3505200" cy="1828800"/>
            <a:chOff x="3440" y="2488"/>
            <a:chExt cx="2208" cy="1152"/>
          </a:xfrm>
        </p:grpSpPr>
        <p:sp>
          <p:nvSpPr>
            <p:cNvPr id="3087" name="Text Box 57">
              <a:extLst>
                <a:ext uri="{FF2B5EF4-FFF2-40B4-BE49-F238E27FC236}">
                  <a16:creationId xmlns:a16="http://schemas.microsoft.com/office/drawing/2014/main" xmlns="" id="{9212A4B1-0A7A-40F9-B3E8-AACE5D3BF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9" y="3428"/>
              <a:ext cx="20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it-IT" alt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il </a:t>
              </a:r>
              <a:r>
                <a:rPr lang="it-IT" altLang="it-IT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naso</a:t>
              </a:r>
              <a:r>
                <a:rPr lang="it-IT" alt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 è l’organo dell’</a:t>
              </a:r>
              <a:r>
                <a:rPr lang="it-IT" altLang="it-IT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olfatto</a:t>
              </a:r>
            </a:p>
          </p:txBody>
        </p:sp>
        <p:sp>
          <p:nvSpPr>
            <p:cNvPr id="3088" name="Line 62">
              <a:extLst>
                <a:ext uri="{FF2B5EF4-FFF2-40B4-BE49-F238E27FC236}">
                  <a16:creationId xmlns:a16="http://schemas.microsoft.com/office/drawing/2014/main" xmlns="" id="{21F55E6D-4F17-40D3-93BF-98985489D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2488"/>
              <a:ext cx="429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" name="Group 68">
            <a:extLst>
              <a:ext uri="{FF2B5EF4-FFF2-40B4-BE49-F238E27FC236}">
                <a16:creationId xmlns:a16="http://schemas.microsoft.com/office/drawing/2014/main" xmlns="" id="{01187334-662A-4562-B8A7-6B3785F6BC4D}"/>
              </a:ext>
            </a:extLst>
          </p:cNvPr>
          <p:cNvGrpSpPr>
            <a:grpSpLocks/>
          </p:cNvGrpSpPr>
          <p:nvPr/>
        </p:nvGrpSpPr>
        <p:grpSpPr bwMode="auto">
          <a:xfrm>
            <a:off x="3678238" y="5454650"/>
            <a:ext cx="3022600" cy="681038"/>
            <a:chOff x="1357" y="3436"/>
            <a:chExt cx="1904" cy="429"/>
          </a:xfrm>
        </p:grpSpPr>
        <p:sp>
          <p:nvSpPr>
            <p:cNvPr id="3085" name="Text Box 54">
              <a:extLst>
                <a:ext uri="{FF2B5EF4-FFF2-40B4-BE49-F238E27FC236}">
                  <a16:creationId xmlns:a16="http://schemas.microsoft.com/office/drawing/2014/main" xmlns="" id="{E2059838-FAD7-4318-A53B-0A46EF8C0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" y="3653"/>
              <a:ext cx="19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it-IT" altLang="it-IT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la </a:t>
              </a:r>
              <a:r>
                <a:rPr lang="it-IT" altLang="it-IT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pelle </a:t>
              </a:r>
              <a:r>
                <a:rPr lang="it-IT" altLang="it-IT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è l’organo del </a:t>
              </a:r>
              <a:r>
                <a:rPr lang="it-IT" altLang="it-IT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imSun" panose="02010600030101010101" pitchFamily="2" charset="-122"/>
                </a:rPr>
                <a:t>tatto</a:t>
              </a:r>
            </a:p>
          </p:txBody>
        </p:sp>
        <p:sp>
          <p:nvSpPr>
            <p:cNvPr id="3086" name="Line 63">
              <a:extLst>
                <a:ext uri="{FF2B5EF4-FFF2-40B4-BE49-F238E27FC236}">
                  <a16:creationId xmlns:a16="http://schemas.microsoft.com/office/drawing/2014/main" xmlns="" id="{14B664A8-625F-452B-8560-E3E8562B98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2" y="3436"/>
              <a:ext cx="100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E03A978-76C9-4C7C-9ED9-425C16C2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2" y="404744"/>
            <a:ext cx="5222752" cy="604851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7C01F15C-B691-476C-B4E9-74FD14B4F266}"/>
              </a:ext>
            </a:extLst>
          </p:cNvPr>
          <p:cNvSpPr/>
          <p:nvPr/>
        </p:nvSpPr>
        <p:spPr>
          <a:xfrm>
            <a:off x="5695948" y="619057"/>
            <a:ext cx="60960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/>
            <a:r>
              <a:rPr lang="it-IT" sz="2400" dirty="0"/>
              <a:t>I </a:t>
            </a:r>
            <a:r>
              <a:rPr lang="it-IT" sz="2400" b="1" dirty="0">
                <a:solidFill>
                  <a:schemeClr val="accent1"/>
                </a:solidFill>
              </a:rPr>
              <a:t>recettori sensoriali </a:t>
            </a:r>
            <a:r>
              <a:rPr lang="it-IT" sz="2400" dirty="0"/>
              <a:t>rilevano e trasmettono, attraverso fibre nervose sensoriali, le informazioni sensoriali associate allo stimolo al </a:t>
            </a:r>
            <a:r>
              <a:rPr lang="it-IT" sz="2400" b="1" dirty="0">
                <a:solidFill>
                  <a:schemeClr val="accent1"/>
                </a:solidFill>
              </a:rPr>
              <a:t>midollo spinale</a:t>
            </a:r>
            <a:r>
              <a:rPr lang="it-IT" sz="2400" dirty="0"/>
              <a:t>, il quale integra gli input e li invia alla </a:t>
            </a:r>
            <a:r>
              <a:rPr lang="it-IT" sz="2400" b="1" dirty="0">
                <a:solidFill>
                  <a:schemeClr val="accent1"/>
                </a:solidFill>
              </a:rPr>
              <a:t>corteccia cerebrale, </a:t>
            </a:r>
            <a:r>
              <a:rPr lang="it-IT" sz="2400" dirty="0"/>
              <a:t>dove sono interpretati e percepiti a livello cosciente.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83F98D8B-E5D3-41FC-96DC-CFDD6CFE6022}"/>
              </a:ext>
            </a:extLst>
          </p:cNvPr>
          <p:cNvSpPr/>
          <p:nvPr/>
        </p:nvSpPr>
        <p:spPr>
          <a:xfrm>
            <a:off x="5695948" y="4171950"/>
            <a:ext cx="6096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/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Trasduzione del segnale</a:t>
            </a:r>
            <a:r>
              <a:rPr lang="it-IT" sz="2400" dirty="0"/>
              <a:t>: conversione dello stimolo in un segnale elettrico, necessario per la trasmissione nervosa</a:t>
            </a:r>
          </a:p>
        </p:txBody>
      </p:sp>
    </p:spTree>
    <p:extLst>
      <p:ext uri="{BB962C8B-B14F-4D97-AF65-F5344CB8AC3E}">
        <p14:creationId xmlns:p14="http://schemas.microsoft.com/office/powerpoint/2010/main" val="32152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CDD37C8D-8F4B-4B6C-BA25-FD5E68BAF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58" b="7233"/>
          <a:stretch/>
        </p:blipFill>
        <p:spPr>
          <a:xfrm>
            <a:off x="210099" y="0"/>
            <a:ext cx="8928140" cy="520859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B8979CB8-3B39-481E-98A8-7E7D39267452}"/>
              </a:ext>
            </a:extLst>
          </p:cNvPr>
          <p:cNvSpPr/>
          <p:nvPr/>
        </p:nvSpPr>
        <p:spPr>
          <a:xfrm>
            <a:off x="372747" y="5057507"/>
            <a:ext cx="11609154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I vertebrati hanno </a:t>
            </a:r>
            <a:r>
              <a:rPr lang="it-IT" sz="2000" b="1" dirty="0">
                <a:solidFill>
                  <a:schemeClr val="accent4"/>
                </a:solidFill>
              </a:rPr>
              <a:t>un occhio a camera</a:t>
            </a:r>
            <a:r>
              <a:rPr lang="it-IT" sz="2000" dirty="0"/>
              <a:t>, in cui un’unica lente, il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cristallino</a:t>
            </a:r>
            <a:r>
              <a:rPr lang="it-IT" sz="2000" dirty="0"/>
              <a:t>, forma l’immagine. </a:t>
            </a:r>
          </a:p>
          <a:p>
            <a:pPr algn="just"/>
            <a:r>
              <a:rPr lang="it-IT" sz="2000" dirty="0"/>
              <a:t>L’occhio umano è costituito da tre strati: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/>
              <a:t>la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sclera</a:t>
            </a:r>
            <a:r>
              <a:rPr lang="it-IT" sz="2000" dirty="0"/>
              <a:t>, che nella parte frontale diventa la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cornea</a:t>
            </a:r>
            <a:r>
              <a:rPr lang="it-IT" sz="2000" dirty="0"/>
              <a:t>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/>
              <a:t>la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coroide</a:t>
            </a:r>
            <a:r>
              <a:rPr lang="it-IT" sz="2000" dirty="0"/>
              <a:t>, che nella parte frontale diventa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l’iride</a:t>
            </a:r>
            <a:r>
              <a:rPr lang="it-IT" sz="2000" dirty="0"/>
              <a:t> con un’apertura chiamata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pupilla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/>
              <a:t>la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retina</a:t>
            </a:r>
            <a:r>
              <a:rPr lang="it-IT" sz="2000" dirty="0"/>
              <a:t>, ovvero lo </a:t>
            </a:r>
            <a:r>
              <a:rPr lang="it-IT" sz="2000" b="1" dirty="0">
                <a:solidFill>
                  <a:srgbClr val="C830CC">
                    <a:lumMod val="75000"/>
                  </a:srgbClr>
                </a:solidFill>
              </a:rPr>
              <a:t>strato fotosensibile</a:t>
            </a:r>
            <a:r>
              <a:rPr lang="it-IT" sz="2000" dirty="0"/>
              <a:t> </a:t>
            </a:r>
            <a:r>
              <a:rPr lang="it-IT" sz="2000" dirty="0">
                <a:sym typeface="Wingdings" panose="05000000000000000000" pitchFamily="2" charset="2"/>
              </a:rPr>
              <a:t> </a:t>
            </a:r>
            <a:r>
              <a:rPr lang="it-IT" sz="2000" u="heavy" dirty="0">
                <a:uFill>
                  <a:solidFill>
                    <a:srgbClr val="BFBFB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converte la luce in segnali elettrici</a:t>
            </a:r>
            <a:endParaRPr lang="it-IT" sz="20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CFFC4026-E411-4573-8F7B-F1FF4079F8C0}"/>
              </a:ext>
            </a:extLst>
          </p:cNvPr>
          <p:cNvSpPr/>
          <p:nvPr/>
        </p:nvSpPr>
        <p:spPr>
          <a:xfrm>
            <a:off x="9707250" y="611835"/>
            <a:ext cx="1491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k Free" panose="03080402000500000000" pitchFamily="66" charset="0"/>
              </a:rPr>
              <a:t>L’occhio</a:t>
            </a:r>
          </a:p>
        </p:txBody>
      </p:sp>
    </p:spTree>
    <p:extLst>
      <p:ext uri="{BB962C8B-B14F-4D97-AF65-F5344CB8AC3E}">
        <p14:creationId xmlns:p14="http://schemas.microsoft.com/office/powerpoint/2010/main" val="9937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75228A1B-45C2-4EFC-B719-A21F19F65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353"/>
          <a:stretch/>
        </p:blipFill>
        <p:spPr>
          <a:xfrm>
            <a:off x="3914774" y="2967036"/>
            <a:ext cx="3914775" cy="29516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BECF095-1461-4609-B4F9-60779B8C2D12}"/>
              </a:ext>
            </a:extLst>
          </p:cNvPr>
          <p:cNvSpPr/>
          <p:nvPr/>
        </p:nvSpPr>
        <p:spPr>
          <a:xfrm>
            <a:off x="1023937" y="639262"/>
            <a:ext cx="10567988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accent3"/>
                </a:solidFill>
              </a:rPr>
              <a:t>Cornea e cristallino</a:t>
            </a:r>
            <a:r>
              <a:rPr lang="it-IT" sz="2400" dirty="0"/>
              <a:t>, insieme ad altre strutture, formano il </a:t>
            </a:r>
            <a:r>
              <a:rPr lang="it-IT" sz="2400" b="1" i="1" dirty="0">
                <a:solidFill>
                  <a:schemeClr val="accent3"/>
                </a:solidFill>
              </a:rPr>
              <a:t>sistema ottico oculare</a:t>
            </a:r>
            <a:r>
              <a:rPr lang="it-IT" sz="2400" dirty="0"/>
              <a:t>, con un centro ottico attraverso cui i raggi luminosi non subiscono alcuna deviazione e le immagini sulla retina, appaiono rimpicciolite e capovolte.</a:t>
            </a:r>
          </a:p>
          <a:p>
            <a:pPr algn="just"/>
            <a:r>
              <a:rPr lang="it-IT" sz="2400" dirty="0"/>
              <a:t>Tuttavia, non si vede il mondo rovesciato, in quanto a livello della </a:t>
            </a:r>
            <a:r>
              <a:rPr lang="it-IT" sz="2400" b="1" dirty="0">
                <a:solidFill>
                  <a:schemeClr val="accent3"/>
                </a:solidFill>
              </a:rPr>
              <a:t>corteccia visiva </a:t>
            </a:r>
            <a:r>
              <a:rPr lang="it-IT" sz="2400" dirty="0"/>
              <a:t>(= cervello) avviene il raddrizzamento delle immagini.</a:t>
            </a:r>
          </a:p>
        </p:txBody>
      </p:sp>
    </p:spTree>
    <p:extLst>
      <p:ext uri="{BB962C8B-B14F-4D97-AF65-F5344CB8AC3E}">
        <p14:creationId xmlns:p14="http://schemas.microsoft.com/office/powerpoint/2010/main" val="14794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1922C52-1F48-4656-8724-4A87CC009853}"/>
              </a:ext>
            </a:extLst>
          </p:cNvPr>
          <p:cNvSpPr txBox="1"/>
          <p:nvPr/>
        </p:nvSpPr>
        <p:spPr>
          <a:xfrm>
            <a:off x="3577329" y="6372225"/>
            <a:ext cx="503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«</a:t>
            </a:r>
            <a:r>
              <a:rPr lang="it-IT" sz="1600" i="1" dirty="0"/>
              <a:t>Oltre i sensi</a:t>
            </a:r>
            <a:r>
              <a:rPr lang="it-IT" sz="1600" dirty="0"/>
              <a:t>» – Progetto Alternanza scuola-lavoro – 2018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8E92F616-FB86-4727-833C-C574A1429FD7}"/>
              </a:ext>
            </a:extLst>
          </p:cNvPr>
          <p:cNvSpPr/>
          <p:nvPr/>
        </p:nvSpPr>
        <p:spPr>
          <a:xfrm>
            <a:off x="802825" y="450677"/>
            <a:ext cx="1058634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altLang="it-IT" sz="2400" dirty="0">
                <a:solidFill>
                  <a:schemeClr val="tx1">
                    <a:lumMod val="50000"/>
                    <a:lumOff val="50000"/>
                  </a:schemeClr>
                </a:solidFill>
                <a:ea typeface="SimSun" panose="02010600030101010101" pitchFamily="2" charset="-122"/>
              </a:rPr>
              <a:t>La </a:t>
            </a:r>
            <a:r>
              <a:rPr lang="it-IT" altLang="it-IT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SimSun" panose="02010600030101010101" pitchFamily="2" charset="-122"/>
              </a:rPr>
              <a:t>retina </a:t>
            </a:r>
            <a:r>
              <a:rPr lang="it-IT" altLang="it-IT" sz="2400" dirty="0">
                <a:solidFill>
                  <a:schemeClr val="tx1">
                    <a:lumMod val="50000"/>
                    <a:lumOff val="50000"/>
                  </a:schemeClr>
                </a:solidFill>
                <a:ea typeface="SimSun" panose="02010600030101010101" pitchFamily="2" charset="-122"/>
              </a:rPr>
              <a:t>è tappezzata di recettori chiamati </a:t>
            </a:r>
            <a:r>
              <a:rPr lang="it-IT" altLang="it-IT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SimSun" panose="02010600030101010101" pitchFamily="2" charset="-122"/>
              </a:rPr>
              <a:t>coni</a:t>
            </a:r>
            <a:r>
              <a:rPr lang="it-IT" altLang="it-IT" sz="2400" i="1" dirty="0">
                <a:solidFill>
                  <a:schemeClr val="tx1">
                    <a:lumMod val="50000"/>
                    <a:lumOff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it-IT" altLang="it-IT" sz="2400" dirty="0">
                <a:solidFill>
                  <a:schemeClr val="tx1">
                    <a:lumMod val="50000"/>
                    <a:lumOff val="50000"/>
                  </a:schemeClr>
                </a:solidFill>
                <a:ea typeface="SimSun" panose="02010600030101010101" pitchFamily="2" charset="-122"/>
              </a:rPr>
              <a:t>e </a:t>
            </a:r>
            <a:r>
              <a:rPr lang="it-IT" altLang="it-IT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SimSun" panose="02010600030101010101" pitchFamily="2" charset="-122"/>
              </a:rPr>
              <a:t>bastoncelli</a:t>
            </a:r>
            <a:r>
              <a:rPr lang="it-IT" altLang="it-IT" sz="2400" dirty="0">
                <a:solidFill>
                  <a:schemeClr val="tx1">
                    <a:lumMod val="50000"/>
                    <a:lumOff val="50000"/>
                  </a:schemeClr>
                </a:solidFill>
                <a:ea typeface="SimSun" panose="02010600030101010101" pitchFamily="2" charset="-122"/>
              </a:rPr>
              <a:t>, che </a:t>
            </a:r>
            <a:r>
              <a:rPr lang="it-IT" altLang="it-IT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SimSun" panose="02010600030101010101" pitchFamily="2" charset="-122"/>
              </a:rPr>
              <a:t>trasformano gli stimoli luminosi in impulsi elettrici</a:t>
            </a:r>
            <a:endParaRPr lang="it-IT" altLang="it-IT" sz="2400" dirty="0">
              <a:solidFill>
                <a:schemeClr val="tx1">
                  <a:lumMod val="50000"/>
                  <a:lumOff val="50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58DD12B-6B88-422A-8BBF-F0F1B30B44EB}"/>
              </a:ext>
            </a:extLst>
          </p:cNvPr>
          <p:cNvSpPr/>
          <p:nvPr/>
        </p:nvSpPr>
        <p:spPr>
          <a:xfrm>
            <a:off x="472178" y="1745004"/>
            <a:ext cx="562382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altLang="it-IT" sz="2400" dirty="0">
                <a:solidFill>
                  <a:srgbClr val="000000"/>
                </a:solidFill>
                <a:ea typeface="SimSun" panose="02010600030101010101" pitchFamily="2" charset="-122"/>
              </a:rPr>
              <a:t>I </a:t>
            </a:r>
            <a:r>
              <a:rPr lang="it-IT" altLang="it-IT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SimSun" panose="02010600030101010101" pitchFamily="2" charset="-122"/>
              </a:rPr>
              <a:t>coni</a:t>
            </a:r>
            <a:r>
              <a:rPr lang="it-IT" altLang="it-IT" sz="2400" dirty="0">
                <a:solidFill>
                  <a:srgbClr val="000000"/>
                </a:solidFill>
                <a:ea typeface="SimSun" panose="02010600030101010101" pitchFamily="2" charset="-122"/>
              </a:rPr>
              <a:t>, concentrati nella </a:t>
            </a:r>
            <a:r>
              <a:rPr lang="it-IT" altLang="it-IT" sz="2400" b="1" dirty="0">
                <a:solidFill>
                  <a:srgbClr val="000000"/>
                </a:solidFill>
                <a:ea typeface="SimSun" panose="02010600030101010101" pitchFamily="2" charset="-122"/>
              </a:rPr>
              <a:t>fovea</a:t>
            </a:r>
            <a:r>
              <a:rPr lang="it-IT" altLang="it-IT" sz="2400" dirty="0">
                <a:solidFill>
                  <a:srgbClr val="000000"/>
                </a:solidFill>
                <a:ea typeface="SimSun" panose="02010600030101010101" pitchFamily="2" charset="-122"/>
              </a:rPr>
              <a:t> al centro della retina, sono sensibili al </a:t>
            </a:r>
            <a:r>
              <a:rPr lang="it-IT" altLang="it-IT" sz="2400" b="1" dirty="0">
                <a:solidFill>
                  <a:srgbClr val="23F573"/>
                </a:solidFill>
                <a:ea typeface="SimSun" panose="02010600030101010101" pitchFamily="2" charset="-122"/>
              </a:rPr>
              <a:t>verde</a:t>
            </a:r>
            <a:r>
              <a:rPr lang="it-IT" altLang="it-IT" sz="2400" dirty="0">
                <a:solidFill>
                  <a:srgbClr val="000000"/>
                </a:solidFill>
                <a:ea typeface="SimSun" panose="02010600030101010101" pitchFamily="2" charset="-122"/>
              </a:rPr>
              <a:t>, al </a:t>
            </a:r>
            <a:r>
              <a:rPr lang="it-IT" altLang="it-IT" sz="2400" b="1" dirty="0">
                <a:solidFill>
                  <a:srgbClr val="FF0000"/>
                </a:solidFill>
                <a:ea typeface="SimSun" panose="02010600030101010101" pitchFamily="2" charset="-122"/>
              </a:rPr>
              <a:t>rosso</a:t>
            </a:r>
            <a:r>
              <a:rPr lang="it-IT" altLang="it-IT" sz="2400" dirty="0">
                <a:solidFill>
                  <a:srgbClr val="000000"/>
                </a:solidFill>
                <a:ea typeface="SimSun" panose="02010600030101010101" pitchFamily="2" charset="-122"/>
              </a:rPr>
              <a:t> e al </a:t>
            </a:r>
            <a:r>
              <a:rPr lang="it-IT" altLang="it-IT" sz="2400" b="1" dirty="0">
                <a:solidFill>
                  <a:srgbClr val="0000FF"/>
                </a:solidFill>
                <a:ea typeface="SimSun" panose="02010600030101010101" pitchFamily="2" charset="-122"/>
              </a:rPr>
              <a:t>blu, </a:t>
            </a:r>
            <a:r>
              <a:rPr lang="it-IT" altLang="it-IT" sz="2400" dirty="0">
                <a:solidFill>
                  <a:srgbClr val="000000"/>
                </a:solidFill>
                <a:ea typeface="SimSun" panose="02010600030101010101" pitchFamily="2" charset="-122"/>
              </a:rPr>
              <a:t> permettendo di distinguere i colori   quando la luce è intensa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23F846E0-3EFB-4D8A-8832-8E908897442D}"/>
              </a:ext>
            </a:extLst>
          </p:cNvPr>
          <p:cNvSpPr/>
          <p:nvPr/>
        </p:nvSpPr>
        <p:spPr>
          <a:xfrm>
            <a:off x="472178" y="3777994"/>
            <a:ext cx="562382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altLang="it-IT" sz="2400" b="1" dirty="0">
                <a:solidFill>
                  <a:srgbClr val="000000"/>
                </a:solidFill>
                <a:ea typeface="SimSun" panose="02010600030101010101" pitchFamily="2" charset="-122"/>
              </a:rPr>
              <a:t>I </a:t>
            </a:r>
            <a:r>
              <a:rPr lang="it-IT" altLang="it-IT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SimSun" panose="02010600030101010101" pitchFamily="2" charset="-122"/>
              </a:rPr>
              <a:t>bastoncelli</a:t>
            </a:r>
            <a:r>
              <a:rPr lang="it-IT" altLang="it-IT" sz="2400" dirty="0">
                <a:solidFill>
                  <a:srgbClr val="000000"/>
                </a:solidFill>
                <a:ea typeface="SimSun" panose="02010600030101010101" pitchFamily="2" charset="-122"/>
              </a:rPr>
              <a:t>, che sono più numerosi e distribuiti su </a:t>
            </a:r>
            <a:r>
              <a:rPr lang="it-IT" altLang="it-IT" sz="2400" b="1" dirty="0">
                <a:solidFill>
                  <a:srgbClr val="000000"/>
                </a:solidFill>
                <a:ea typeface="SimSun" panose="02010600030101010101" pitchFamily="2" charset="-122"/>
              </a:rPr>
              <a:t>tutta la retina</a:t>
            </a:r>
            <a:r>
              <a:rPr lang="it-IT" altLang="it-IT" sz="2400" dirty="0">
                <a:solidFill>
                  <a:srgbClr val="000000"/>
                </a:solidFill>
                <a:ea typeface="SimSun" panose="02010600030101010101" pitchFamily="2" charset="-122"/>
              </a:rPr>
              <a:t>, </a:t>
            </a:r>
            <a:r>
              <a:rPr lang="it-IT" altLang="it-IT" sz="2400" b="1" dirty="0">
                <a:solidFill>
                  <a:srgbClr val="000000"/>
                </a:solidFill>
                <a:ea typeface="SimSun" panose="02010600030101010101" pitchFamily="2" charset="-122"/>
              </a:rPr>
              <a:t>permettono di vedere quando la luce è debole</a:t>
            </a:r>
            <a:r>
              <a:rPr lang="it-IT" altLang="it-IT" sz="2400" dirty="0">
                <a:solidFill>
                  <a:srgbClr val="000000"/>
                </a:solidFill>
                <a:ea typeface="SimSun" panose="02010600030101010101" pitchFamily="2" charset="-122"/>
              </a:rPr>
              <a:t>, 	ma </a:t>
            </a:r>
            <a:r>
              <a:rPr lang="it-IT" altLang="it-IT" sz="2400" b="1" dirty="0">
                <a:solidFill>
                  <a:srgbClr val="000000"/>
                </a:solidFill>
                <a:ea typeface="SimSun" panose="02010600030101010101" pitchFamily="2" charset="-122"/>
              </a:rPr>
              <a:t>non distinguono i colori</a:t>
            </a:r>
            <a:r>
              <a:rPr lang="it-IT" altLang="it-IT" sz="2400" dirty="0">
                <a:solidFill>
                  <a:srgbClr val="000000"/>
                </a:solidFill>
                <a:ea typeface="SimSun" panose="02010600030101010101" pitchFamily="2" charset="-122"/>
              </a:rPr>
              <a:t>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A386B56-1F54-496A-AA90-50C95302F55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3"/>
          <a:stretch/>
        </p:blipFill>
        <p:spPr bwMode="auto">
          <a:xfrm>
            <a:off x="6559654" y="1636987"/>
            <a:ext cx="5160168" cy="448627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179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09-16">
            <a:extLst>
              <a:ext uri="{FF2B5EF4-FFF2-40B4-BE49-F238E27FC236}">
                <a16:creationId xmlns:a16="http://schemas.microsoft.com/office/drawing/2014/main" xmlns="" id="{52F94AD9-D2AB-463C-A6D3-65175064F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2" y="1834829"/>
            <a:ext cx="3338512" cy="484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CB04B2DF-E39E-424F-99A4-D146113B6507}"/>
              </a:ext>
            </a:extLst>
          </p:cNvPr>
          <p:cNvSpPr/>
          <p:nvPr/>
        </p:nvSpPr>
        <p:spPr>
          <a:xfrm>
            <a:off x="261936" y="4258390"/>
            <a:ext cx="785336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altLang="it-IT" sz="2400" dirty="0">
                <a:ea typeface="SimSun" panose="02010600030101010101" pitchFamily="2" charset="-122"/>
              </a:rPr>
              <a:t>Dagli occhi </a:t>
            </a:r>
            <a:r>
              <a:rPr lang="it-IT" altLang="it-IT" sz="2400" b="1" dirty="0">
                <a:ea typeface="SimSun" panose="02010600030101010101" pitchFamily="2" charset="-122"/>
              </a:rPr>
              <a:t>il cervello riceve due immagini</a:t>
            </a:r>
            <a:r>
              <a:rPr lang="it-IT" altLang="it-IT" sz="2400" dirty="0">
                <a:ea typeface="SimSun" panose="02010600030101010101" pitchFamily="2" charset="-122"/>
              </a:rPr>
              <a:t> leggermente diverse tra loro, e </a:t>
            </a:r>
            <a:r>
              <a:rPr lang="it-IT" altLang="it-IT" sz="2400" b="1" dirty="0">
                <a:ea typeface="SimSun" panose="02010600030101010101" pitchFamily="2" charset="-122"/>
              </a:rPr>
              <a:t>le elabora producendo un’unica immagine in rilievo</a:t>
            </a:r>
            <a:r>
              <a:rPr lang="it-IT" altLang="it-IT" sz="2400" dirty="0">
                <a:ea typeface="SimSun" panose="02010600030101010101" pitchFamily="2" charset="-122"/>
              </a:rPr>
              <a:t>. Grazie alla </a:t>
            </a:r>
            <a:r>
              <a:rPr lang="it-IT" altLang="it-IT" sz="2400" b="1" dirty="0">
                <a:solidFill>
                  <a:schemeClr val="accent2"/>
                </a:solidFill>
                <a:ea typeface="SimSun" panose="02010600030101010101" pitchFamily="2" charset="-122"/>
              </a:rPr>
              <a:t>visione stereoscopica</a:t>
            </a:r>
            <a:r>
              <a:rPr lang="it-IT" altLang="it-IT" sz="2400" dirty="0">
                <a:solidFill>
                  <a:schemeClr val="accent2"/>
                </a:solidFill>
                <a:ea typeface="SimSun" panose="02010600030101010101" pitchFamily="2" charset="-122"/>
              </a:rPr>
              <a:t> </a:t>
            </a:r>
            <a:r>
              <a:rPr lang="it-IT" altLang="it-IT" sz="2400" dirty="0">
                <a:ea typeface="SimSun" panose="02010600030101010101" pitchFamily="2" charset="-122"/>
              </a:rPr>
              <a:t>si ha la percezione dello </a:t>
            </a:r>
            <a:r>
              <a:rPr lang="it-IT" altLang="it-IT" sz="2400" b="1" dirty="0">
                <a:solidFill>
                  <a:schemeClr val="accent2"/>
                </a:solidFill>
                <a:ea typeface="SimSun" panose="02010600030101010101" pitchFamily="2" charset="-122"/>
              </a:rPr>
              <a:t>spazio tridimensionale</a:t>
            </a:r>
            <a:r>
              <a:rPr lang="it-IT" altLang="it-IT" sz="2400" dirty="0">
                <a:solidFill>
                  <a:schemeClr val="accent2"/>
                </a:solidFill>
                <a:ea typeface="SimSun" panose="02010600030101010101" pitchFamily="2" charset="-122"/>
              </a:rPr>
              <a:t> </a:t>
            </a:r>
            <a:r>
              <a:rPr lang="it-IT" altLang="it-IT" sz="2400" dirty="0">
                <a:ea typeface="SimSun" panose="02010600030101010101" pitchFamily="2" charset="-122"/>
              </a:rPr>
              <a:t>e della </a:t>
            </a:r>
            <a:r>
              <a:rPr lang="it-IT" altLang="it-IT" sz="2400" b="1" dirty="0">
                <a:solidFill>
                  <a:schemeClr val="accent2"/>
                </a:solidFill>
                <a:ea typeface="SimSun" panose="02010600030101010101" pitchFamily="2" charset="-122"/>
              </a:rPr>
              <a:t>profondità</a:t>
            </a:r>
            <a:r>
              <a:rPr lang="it-IT" altLang="it-IT" sz="2400" dirty="0">
                <a:ea typeface="SimSun" panose="02010600030101010101" pitchFamily="2" charset="-122"/>
              </a:rPr>
              <a:t>, e si percepisce a quale distanza si trovano gli oggetti osservati.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9B25E1CE-6C18-49C0-B3D8-652E27AB46EE}"/>
              </a:ext>
            </a:extLst>
          </p:cNvPr>
          <p:cNvSpPr/>
          <p:nvPr/>
        </p:nvSpPr>
        <p:spPr>
          <a:xfrm>
            <a:off x="6396037" y="417633"/>
            <a:ext cx="540543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altLang="it-IT" sz="2400" dirty="0">
                <a:solidFill>
                  <a:srgbClr val="000000"/>
                </a:solidFill>
                <a:ea typeface="SimSun" panose="02010600030101010101" pitchFamily="2" charset="-122"/>
              </a:rPr>
              <a:t>Dalla parte posteriore dell’occhio parte il </a:t>
            </a:r>
            <a:r>
              <a:rPr lang="it-IT" altLang="it-IT" sz="2400" b="1" dirty="0">
                <a:solidFill>
                  <a:schemeClr val="accent2"/>
                </a:solidFill>
                <a:ea typeface="SimSun" panose="02010600030101010101" pitchFamily="2" charset="-122"/>
              </a:rPr>
              <a:t>nervo ottico</a:t>
            </a:r>
            <a:r>
              <a:rPr lang="it-IT" altLang="it-IT" sz="2400" dirty="0">
                <a:solidFill>
                  <a:srgbClr val="000000"/>
                </a:solidFill>
                <a:ea typeface="SimSun" panose="02010600030101010101" pitchFamily="2" charset="-122"/>
              </a:rPr>
              <a:t>, che </a:t>
            </a:r>
            <a:r>
              <a:rPr lang="it-IT" altLang="it-IT" sz="2400" b="1" dirty="0">
                <a:solidFill>
                  <a:srgbClr val="000000"/>
                </a:solidFill>
                <a:ea typeface="SimSun" panose="02010600030101010101" pitchFamily="2" charset="-122"/>
              </a:rPr>
              <a:t>trasmette gli impulsi al cervello</a:t>
            </a:r>
            <a:r>
              <a:rPr lang="it-IT" altLang="it-IT" sz="2400" dirty="0">
                <a:solidFill>
                  <a:srgbClr val="000000"/>
                </a:solidFill>
                <a:ea typeface="SimSun" panose="02010600030101010101" pitchFamily="2" charset="-122"/>
              </a:rPr>
              <a:t>.</a:t>
            </a: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5BEAFD13-4A4B-4D81-81C2-820F829EA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93" t="17292" r="39149" b="36875"/>
          <a:stretch/>
        </p:blipFill>
        <p:spPr>
          <a:xfrm>
            <a:off x="161923" y="291286"/>
            <a:ext cx="6038852" cy="35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AD5FB6B-FDBE-4582-975C-CD4AEF7DA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6369" r="6394" b="27438"/>
          <a:stretch/>
        </p:blipFill>
        <p:spPr bwMode="auto">
          <a:xfrm>
            <a:off x="1343026" y="119201"/>
            <a:ext cx="9000773" cy="67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Viol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892</Words>
  <Application>Microsoft Office PowerPoint</Application>
  <PresentationFormat>Widescreen</PresentationFormat>
  <Paragraphs>55</Paragraphs>
  <Slides>19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9" baseType="lpstr">
      <vt:lpstr>ＭＳ Ｐゴシック</vt:lpstr>
      <vt:lpstr>SimSun</vt:lpstr>
      <vt:lpstr>Arial</vt:lpstr>
      <vt:lpstr>Calibri</vt:lpstr>
      <vt:lpstr>Calibri Light</vt:lpstr>
      <vt:lpstr>Ink Free</vt:lpstr>
      <vt:lpstr>Minion Pro</vt:lpstr>
      <vt:lpstr>Times New Roman</vt:lpstr>
      <vt:lpstr>Wingdings</vt:lpstr>
      <vt:lpstr>Tema di Office</vt:lpstr>
      <vt:lpstr>Presentazione standard di PowerPoint</vt:lpstr>
      <vt:lpstr>Presentazione standard di PowerPoint</vt:lpstr>
      <vt:lpstr>La sensibilità e i recettori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brunetti</cp:lastModifiedBy>
  <cp:revision>28</cp:revision>
  <dcterms:created xsi:type="dcterms:W3CDTF">2018-10-06T10:34:28Z</dcterms:created>
  <dcterms:modified xsi:type="dcterms:W3CDTF">2018-10-22T11:37:41Z</dcterms:modified>
</cp:coreProperties>
</file>