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0" r:id="rId3"/>
    <p:sldId id="256" r:id="rId4"/>
    <p:sldId id="277" r:id="rId5"/>
    <p:sldId id="257" r:id="rId6"/>
    <p:sldId id="266" r:id="rId7"/>
    <p:sldId id="258" r:id="rId8"/>
    <p:sldId id="264" r:id="rId9"/>
    <p:sldId id="272" r:id="rId10"/>
    <p:sldId id="274" r:id="rId11"/>
    <p:sldId id="275" r:id="rId12"/>
    <p:sldId id="267" r:id="rId13"/>
    <p:sldId id="27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57717-7344-4B28-B6A7-B3CE47EF4C4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7EC1B-6AF5-4EE9-AEB6-A2AFDBE5D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37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233A-920D-4B4D-AA70-2C4A0025EA0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82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233A-920D-4B4D-AA70-2C4A0025EA0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00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233A-920D-4B4D-AA70-2C4A0025EA0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20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7233A-920D-4B4D-AA70-2C4A0025EA0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54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7233A-920D-4B4D-AA70-2C4A0025EA0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5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408AF76-471C-49CE-BDF6-E6A76A5CA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A1D9689A-971A-4836-921F-66D9DE0F8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436CA73-22FC-40ED-82BD-38E2F5A2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63A6D47-ACA7-4214-8C65-0E21BABE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A1F5269-01D7-402A-ACF6-EB4194B7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9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F570C8-FD3F-43A0-94FE-8E1AC605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B9F0D1D-0CFC-4704-A219-04D436C3D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0983340-94DC-4D3A-A661-E51B8BA3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B3056A4-AA23-429E-B3B4-5848FAF6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630BBD4-CE3A-4899-9752-83769161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9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AFA700B8-AC34-4205-ACCA-E2A15C80C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7DDC182-7047-4688-AE5E-CF72AF1D3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EB2BE9-F7E8-43C3-85CD-41FE6EC3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06D4FC2-0700-4138-8B03-BB20EE82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1325063-ADE6-4A39-A3DF-44519DDD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1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9117-1211-4C8A-917A-F2B19C82C4A6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E127-16E7-4065-BA34-C328AA0EA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2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9117-1211-4C8A-917A-F2B19C82C4A6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E127-16E7-4065-BA34-C328AA0EA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4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9117-1211-4C8A-917A-F2B19C82C4A6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E127-16E7-4065-BA34-C328AA0EA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73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9117-1211-4C8A-917A-F2B19C82C4A6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E127-16E7-4065-BA34-C328AA0EA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5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9117-1211-4C8A-917A-F2B19C82C4A6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E127-16E7-4065-BA34-C328AA0EA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3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9117-1211-4C8A-917A-F2B19C82C4A6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E127-16E7-4065-BA34-C328AA0EA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9117-1211-4C8A-917A-F2B19C82C4A6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E127-16E7-4065-BA34-C328AA0EA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9117-1211-4C8A-917A-F2B19C82C4A6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E127-16E7-4065-BA34-C328AA0EA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8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88BFE8-5738-4082-B61E-5311F8BD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DEFBD08-C6BC-4BD5-8592-79AEF7684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255C8F0-5954-43DF-9261-3B62E5DF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BF1A46-DBE5-41AD-8A14-5D9F323D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1E969ED-11E8-41E7-8AEA-BEF3DA34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5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9117-1211-4C8A-917A-F2B19C82C4A6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E127-16E7-4065-BA34-C328AA0EA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8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9117-1211-4C8A-917A-F2B19C82C4A6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E127-16E7-4065-BA34-C328AA0EA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2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9117-1211-4C8A-917A-F2B19C82C4A6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8E127-16E7-4065-BA34-C328AA0EA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0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9918873-0175-4B12-8030-E05564F8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4365A4F-A56E-4185-95D4-C5D75F690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FE1380E-650A-4477-B6D0-67025951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F6D64F7-17AC-402C-B277-3F35DD21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83A5D71-2409-43F5-82C1-8BF3144C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3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0381898-34E7-45F3-A608-E83BF228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713D6F0-A3C0-4EFC-A1B6-8C7AC2937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1A59BF7-B04C-43BF-A3D9-88CDEA6F8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2D0B27A-467B-415F-A4F3-500F224F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66DE6A0-20AB-4855-B7E3-2B2A47D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114164B-C840-46DC-BA8C-CCEEC989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6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9A4D64-F514-430B-BA1F-DE8AC035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A1B4EC6-B37A-45A3-9AD9-06BAFB1F1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8C21B48-F9FB-43D0-B7F8-F26DF0304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78FA73A-104F-45FC-8B4F-6A058D24F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2E5873F8-9205-4DC7-BA8A-959C63B14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F7420AE7-0C71-4216-91A7-AD848487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685DFD2-BD5B-4EF5-B316-D5733CAA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E96E6B79-5F13-4066-8182-1EAA8092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8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08339D-B55F-46C6-995B-D4EB6488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0A612C26-6717-4B8B-9A71-2602F38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2BC0985-A481-4A82-8686-1DA3479F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960A225-9722-4138-B9EF-16107B42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8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64BEE49E-B6CC-48B5-AA4D-2A00DA04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723A229-8511-4179-8985-DCB4D1AB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D1833EA-F35E-461A-996E-CCAA51D8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415661-F177-455E-9D21-F1C902A7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B10AEFE-8DA6-4287-BCAA-A6BFC01B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ABFDEF0-E0EA-4D79-AF43-2B27E49FD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2DD2F6B-220C-47B4-BE6D-3171FB07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395577F-1100-4489-A66F-C26D4204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AF0E4C3-84E6-4D86-BEC1-3178E4D2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93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D95659-9777-4639-B0E4-3D481E47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78E38CC-77BB-40BA-8E2A-26C2ED3A8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D9059DF-1FBB-428D-8F50-5B775BF36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62A3070-06EF-4A80-9848-A971B855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271-34C0-4FBE-9A63-DD2FC8EDC39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A9A2492-4799-452E-9DD5-8D9ADE79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E8E1D1A-B0EA-4B4B-8AED-03FFB5DF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C238E18A-3800-4159-8D12-9F0B1E4E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B2F3750-CE84-4377-9440-B3BE64EC6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362EB9E-A56B-4EEE-98BE-8B8FEF25E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3271-34C0-4FBE-9A63-DD2FC8EDC39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6FBFA53-9A33-42E6-AFEF-9AF02E169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DECAFEF-45D4-4EFD-ACD1-86C2800EA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3FDAF-1FD5-48D2-B284-7BE9A677B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2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9117-1211-4C8A-917A-F2B19C82C4A6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E127-16E7-4065-BA34-C328AA0EA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78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Orecchio_estern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t.wikipedia.org/wiki/Orecchio_interno" TargetMode="External"/><Relationship Id="rId4" Type="http://schemas.openxmlformats.org/officeDocument/2006/relationships/hyperlink" Target="http://it.wikipedia.org/wiki/Orecchio_medi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922C52-1F48-4656-8724-4A87CC009853}"/>
              </a:ext>
            </a:extLst>
          </p:cNvPr>
          <p:cNvSpPr txBox="1"/>
          <p:nvPr/>
        </p:nvSpPr>
        <p:spPr>
          <a:xfrm>
            <a:off x="3577329" y="6372225"/>
            <a:ext cx="503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«</a:t>
            </a:r>
            <a:r>
              <a:rPr lang="it-IT" sz="1600" i="1" dirty="0"/>
              <a:t>Oltre i sensi</a:t>
            </a:r>
            <a:r>
              <a:rPr lang="it-IT" sz="1600" dirty="0"/>
              <a:t>» – Progetto Alternanza scuola-lavoro – 2018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9DB19320-A6A9-4A67-8D9A-177A5E8C461B}"/>
              </a:ext>
            </a:extLst>
          </p:cNvPr>
          <p:cNvSpPr/>
          <p:nvPr/>
        </p:nvSpPr>
        <p:spPr>
          <a:xfrm>
            <a:off x="2888230" y="828288"/>
            <a:ext cx="6415538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L’udito</a:t>
            </a:r>
          </a:p>
          <a:p>
            <a:pPr algn="ctr"/>
            <a:r>
              <a:rPr lang="it-IT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umano</a:t>
            </a:r>
            <a:endParaRPr lang="it-IT" sz="1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83EBD4FB-D794-4AC9-B660-F4D16CBDE733}"/>
              </a:ext>
            </a:extLst>
          </p:cNvPr>
          <p:cNvSpPr/>
          <p:nvPr/>
        </p:nvSpPr>
        <p:spPr>
          <a:xfrm>
            <a:off x="366712" y="367824"/>
            <a:ext cx="11458573" cy="125027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a comunicare tramite barriti e vocalizzazioni, gli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elefanti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ricorrono anche alle vibrazioni a bassa frequenza del suolo (=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INFRASUONI &lt; 20 Hz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Sotto le loro zampe e sulla proboscide, infatti,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presenti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cuscinetti di grasso molto sviluppati che conducono le vibrazioni.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CB04485-CFE1-4B88-ACF2-E8983B945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288" y="1870361"/>
            <a:ext cx="5331419" cy="37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wwfcaserta.org/images/pipistrelli/vedere_orec2.jpg">
            <a:extLst>
              <a:ext uri="{FF2B5EF4-FFF2-40B4-BE49-F238E27FC236}">
                <a16:creationId xmlns:a16="http://schemas.microsoft.com/office/drawing/2014/main" xmlns="" id="{CAC20512-22D0-4AF6-8F4D-FBE64268D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0"/>
          <a:stretch/>
        </p:blipFill>
        <p:spPr bwMode="auto">
          <a:xfrm>
            <a:off x="5514975" y="2001543"/>
            <a:ext cx="5946041" cy="35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F8C31F8C-2429-4908-9C0C-6C2D236D36D5}"/>
              </a:ext>
            </a:extLst>
          </p:cNvPr>
          <p:cNvSpPr/>
          <p:nvPr/>
        </p:nvSpPr>
        <p:spPr>
          <a:xfrm>
            <a:off x="307251" y="205809"/>
            <a:ext cx="1157749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ln/>
                <a:solidFill>
                  <a:schemeClr val="accent4"/>
                </a:solidFill>
                <a:latin typeface="Ink Free" panose="03080402000500000000" pitchFamily="66" charset="0"/>
              </a:rPr>
              <a:t>I microchirotteri </a:t>
            </a:r>
            <a:r>
              <a:rPr lang="it-IT" sz="2400" dirty="0"/>
              <a:t>sono pipistrelli insettivori dotati di un’ottima visione notturna in bianco e nero, ma sono fortemente miopi. </a:t>
            </a:r>
            <a:r>
              <a:rPr lang="it-IT" sz="2400" dirty="0">
                <a:sym typeface="Wingdings" panose="05000000000000000000" pitchFamily="2" charset="2"/>
              </a:rPr>
              <a:t>Grazie all’</a:t>
            </a:r>
            <a:r>
              <a:rPr lang="it-IT" sz="2400" b="1" dirty="0">
                <a:solidFill>
                  <a:schemeClr val="accent4"/>
                </a:solidFill>
                <a:sym typeface="Wingdings" panose="05000000000000000000" pitchFamily="2" charset="2"/>
              </a:rPr>
              <a:t>ec</a:t>
            </a:r>
            <a:r>
              <a:rPr lang="it-IT" sz="2400" b="1" dirty="0">
                <a:solidFill>
                  <a:schemeClr val="accent4"/>
                </a:solidFill>
              </a:rPr>
              <a:t>o-localizzazione </a:t>
            </a:r>
            <a:r>
              <a:rPr lang="it-IT" sz="2400" dirty="0"/>
              <a:t>gli spostamenti e la visione notturna sono ottimizzati. Producono </a:t>
            </a:r>
            <a:r>
              <a:rPr lang="it-IT" sz="2400" b="1" dirty="0">
                <a:solidFill>
                  <a:schemeClr val="accent4"/>
                </a:solidFill>
              </a:rPr>
              <a:t>ultrasuoni</a:t>
            </a:r>
            <a:r>
              <a:rPr lang="it-IT" sz="2400" dirty="0"/>
              <a:t> con la laringe e li emettono dal naso o dalla bocca. </a:t>
            </a:r>
            <a:r>
              <a:rPr lang="it-IT" sz="2400" b="1" i="1" dirty="0">
                <a:solidFill>
                  <a:schemeClr val="bg1">
                    <a:lumMod val="50000"/>
                  </a:schemeClr>
                </a:solidFill>
              </a:rPr>
              <a:t>Intervallo di frequenza dei suoni</a:t>
            </a:r>
            <a:r>
              <a:rPr lang="it-IT" sz="2400" dirty="0"/>
              <a:t>: 14000-100000 Hz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4214E6D1-1DE1-424E-A54F-33B55698E5F2}"/>
              </a:ext>
            </a:extLst>
          </p:cNvPr>
          <p:cNvSpPr/>
          <p:nvPr/>
        </p:nvSpPr>
        <p:spPr>
          <a:xfrm>
            <a:off x="122982" y="5397321"/>
            <a:ext cx="11946036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>
                    <a:lumMod val="95000"/>
                  </a:schemeClr>
                </a:solidFill>
              </a:rPr>
              <a:t>Quando i suoni colpiscono un oggetto, vengono riflessi e percepiti dalle sensibilissime orecchie dei pipistrelli, che ricavano così informazioni sulla forma, la consistenza, la velocità e la direzione dell’oggetto. </a:t>
            </a:r>
            <a:endParaRPr lang="it-IT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5" descr="ZA2070-C09-38">
            <a:extLst>
              <a:ext uri="{FF2B5EF4-FFF2-40B4-BE49-F238E27FC236}">
                <a16:creationId xmlns:a16="http://schemas.microsoft.com/office/drawing/2014/main" xmlns="" id="{02AE57DF-C4D2-46C7-AB6C-1678B98C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344815"/>
            <a:ext cx="3308255" cy="285249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3F831AAF-C36C-4E22-92D7-FC9A193CBB8E}"/>
              </a:ext>
            </a:extLst>
          </p:cNvPr>
          <p:cNvSpPr/>
          <p:nvPr/>
        </p:nvSpPr>
        <p:spPr>
          <a:xfrm>
            <a:off x="693823" y="3819653"/>
            <a:ext cx="11160719" cy="16417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tarma della cera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(Galleria </a:t>
            </a:r>
            <a:r>
              <a:rPr kumimoji="0" lang="it-IT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mellonella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ha orecchie piccole come una punta di spillo, ma sono in grado di percepire frequenze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3000 kHz.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sistema naturale è così unico che si stanno sviluppando microfoni basati su una tecnologia ispirata proprio all'orecchio del lepidottero.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1C97395-5CB8-44D4-B39E-46C14222D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24" y="974518"/>
            <a:ext cx="4514990" cy="26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7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922C52-1F48-4656-8724-4A87CC009853}"/>
              </a:ext>
            </a:extLst>
          </p:cNvPr>
          <p:cNvSpPr txBox="1"/>
          <p:nvPr/>
        </p:nvSpPr>
        <p:spPr>
          <a:xfrm>
            <a:off x="3577329" y="6372225"/>
            <a:ext cx="503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«</a:t>
            </a:r>
            <a:r>
              <a:rPr lang="it-IT" sz="1600" i="1" dirty="0"/>
              <a:t>Oltre i sensi</a:t>
            </a:r>
            <a:r>
              <a:rPr lang="it-IT" sz="1600" dirty="0"/>
              <a:t>» – Progetto Alternanza scuola-lavoro – 2018 </a:t>
            </a:r>
          </a:p>
        </p:txBody>
      </p:sp>
      <p:pic>
        <p:nvPicPr>
          <p:cNvPr id="3" name="Immagine 1">
            <a:extLst>
              <a:ext uri="{FF2B5EF4-FFF2-40B4-BE49-F238E27FC236}">
                <a16:creationId xmlns:a16="http://schemas.microsoft.com/office/drawing/2014/main" xmlns="" id="{805FFFE5-B049-45DB-B1D8-90218B3BE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28" y="521480"/>
            <a:ext cx="7473883" cy="476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088D550-5A36-4C26-814F-8AE93872586B}"/>
              </a:ext>
            </a:extLst>
          </p:cNvPr>
          <p:cNvSpPr/>
          <p:nvPr/>
        </p:nvSpPr>
        <p:spPr>
          <a:xfrm>
            <a:off x="293426" y="2639087"/>
            <a:ext cx="4395109" cy="2618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120"/>
              </a:spcAft>
              <a:buSzPts val="1000"/>
              <a:tabLst>
                <a:tab pos="228600" algn="l"/>
              </a:tabLst>
            </a:pPr>
            <a:r>
              <a:rPr lang="it-IT" sz="20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tooltip="Orecchio esterno"/>
              </a:rPr>
              <a:t>Orecchio esterno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 algn="just">
              <a:spcAft>
                <a:spcPts val="120"/>
              </a:spcAft>
              <a:buSzPts val="1000"/>
              <a:tabLst>
                <a:tab pos="228600" algn="l"/>
              </a:tabLst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collegamento con l'esterno, da cui entrano i suoni.</a:t>
            </a:r>
            <a:endParaRPr lang="it-IT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20"/>
              </a:spcAft>
              <a:buSzPts val="1000"/>
              <a:tabLst>
                <a:tab pos="228600" algn="l"/>
              </a:tabLst>
            </a:pPr>
            <a:r>
              <a:rPr lang="it-IT" sz="20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 tooltip="Orecchio medio"/>
              </a:rPr>
              <a:t>Orecchio medio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 algn="just">
              <a:spcAft>
                <a:spcPts val="120"/>
              </a:spcAft>
              <a:buSzPts val="1000"/>
              <a:tabLst>
                <a:tab pos="228600" algn="l"/>
              </a:tabLst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tramite tra l'esterno e l'interno.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20"/>
              </a:spcAft>
              <a:buSzPts val="1000"/>
              <a:tabLst>
                <a:tab pos="228600" algn="l"/>
              </a:tabLst>
            </a:pPr>
            <a:r>
              <a:rPr lang="it-IT" sz="20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 tooltip="Orecchio interno"/>
              </a:rPr>
              <a:t>Orecchio interno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 algn="just">
              <a:spcAft>
                <a:spcPts val="120"/>
              </a:spcAft>
              <a:buSzPts val="1000"/>
              <a:tabLst>
                <a:tab pos="228600" algn="l"/>
              </a:tabLst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elemento organizzatore e recettore dei suoni.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8F833A1-EA3A-49D4-A464-7E9B47171237}"/>
              </a:ext>
            </a:extLst>
          </p:cNvPr>
          <p:cNvSpPr/>
          <p:nvPr/>
        </p:nvSpPr>
        <p:spPr>
          <a:xfrm>
            <a:off x="293426" y="1171846"/>
            <a:ext cx="439510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L’orecchio umano può percepire </a:t>
            </a:r>
            <a:r>
              <a:rPr lang="it-IT" sz="2000" b="1" dirty="0">
                <a:solidFill>
                  <a:schemeClr val="accent2"/>
                </a:solidFill>
              </a:rPr>
              <a:t>da 20 a 20 mila Hz</a:t>
            </a:r>
            <a:r>
              <a:rPr lang="it-IT" sz="2000" dirty="0"/>
              <a:t>, un valore molto basso se pensiamo che animali come i pipistrelli arrivano fino a 212 mila. 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7869B2EE-AB37-49B1-B4A8-2D530EEB80FA}"/>
              </a:ext>
            </a:extLst>
          </p:cNvPr>
          <p:cNvSpPr/>
          <p:nvPr/>
        </p:nvSpPr>
        <p:spPr>
          <a:xfrm>
            <a:off x="729921" y="355569"/>
            <a:ext cx="3522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Orecchio umano</a:t>
            </a:r>
          </a:p>
        </p:txBody>
      </p:sp>
    </p:spTree>
    <p:extLst>
      <p:ext uri="{BB962C8B-B14F-4D97-AF65-F5344CB8AC3E}">
        <p14:creationId xmlns:p14="http://schemas.microsoft.com/office/powerpoint/2010/main" val="25631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922C52-1F48-4656-8724-4A87CC009853}"/>
              </a:ext>
            </a:extLst>
          </p:cNvPr>
          <p:cNvSpPr txBox="1"/>
          <p:nvPr/>
        </p:nvSpPr>
        <p:spPr>
          <a:xfrm>
            <a:off x="3577329" y="6372225"/>
            <a:ext cx="503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«</a:t>
            </a:r>
            <a:r>
              <a:rPr lang="it-IT" sz="1600" i="1" dirty="0"/>
              <a:t>Oltre i sensi</a:t>
            </a:r>
            <a:r>
              <a:rPr lang="it-IT" sz="1600" dirty="0"/>
              <a:t>» – Progetto Alternanza scuola-lavoro – 2018 </a:t>
            </a:r>
          </a:p>
        </p:txBody>
      </p:sp>
      <p:pic>
        <p:nvPicPr>
          <p:cNvPr id="3" name="Immagine 1">
            <a:extLst>
              <a:ext uri="{FF2B5EF4-FFF2-40B4-BE49-F238E27FC236}">
                <a16:creationId xmlns:a16="http://schemas.microsoft.com/office/drawing/2014/main" xmlns="" id="{805FFFE5-B049-45DB-B1D8-90218B3BE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77" y="521480"/>
            <a:ext cx="7146734" cy="455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7869B2EE-AB37-49B1-B4A8-2D530EEB80FA}"/>
              </a:ext>
            </a:extLst>
          </p:cNvPr>
          <p:cNvSpPr/>
          <p:nvPr/>
        </p:nvSpPr>
        <p:spPr>
          <a:xfrm>
            <a:off x="729921" y="355569"/>
            <a:ext cx="3522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Orecchio umano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161464F0-8C60-4A91-9C5D-9DE10D7D33BD}"/>
              </a:ext>
            </a:extLst>
          </p:cNvPr>
          <p:cNvSpPr/>
          <p:nvPr/>
        </p:nvSpPr>
        <p:spPr>
          <a:xfrm>
            <a:off x="253502" y="355569"/>
            <a:ext cx="4726712" cy="4688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onde sonore sono raccolte dall’ambiente esterno attraverso il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padiglione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sono incanalate nel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canale uditivo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cui lunghezza e forma intensificano le frequenze del suono, e raggiungono 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membrana timpanica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facendola vibrare.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vibrazioni si propagano all’ </a:t>
            </a:r>
            <a:r>
              <a:rPr lang="it-IT" sz="2000" b="1" dirty="0">
                <a:solidFill>
                  <a:srgbClr val="51C3F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orecchio medio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consiste di tre ossicini,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martello, incudine e staffa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amplificano la pressione dei suoni. La staffa trasmette le vibrazioni delle onde sonore alla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finestra ovale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una membrana che rappresenta il confine fra orecchio medio e </a:t>
            </a:r>
            <a:r>
              <a:rPr lang="it-IT" sz="2000" b="1" dirty="0">
                <a:solidFill>
                  <a:srgbClr val="51C3F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orecchio interno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56B41FA7-3007-4914-BD41-93975E75DC06}"/>
              </a:ext>
            </a:extLst>
          </p:cNvPr>
          <p:cNvSpPr/>
          <p:nvPr/>
        </p:nvSpPr>
        <p:spPr>
          <a:xfrm>
            <a:off x="164850" y="5387340"/>
            <a:ext cx="11862298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Quest’ultimo è costituito dalla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coclea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è a sua volta formata da 3 canali pieni di liquido: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scala vestibolare, scala timpanica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scala media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queste ultime due sono separate tra loro dalla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membrana basilare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 cui risiede l’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organo del Corti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contiene 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recettori neuronali uditivi (cellule ciliate).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di sopra dell’organo del Corti si trova 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membrana tettoria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6406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>
            <a:extLst>
              <a:ext uri="{FF2B5EF4-FFF2-40B4-BE49-F238E27FC236}">
                <a16:creationId xmlns:a16="http://schemas.microsoft.com/office/drawing/2014/main" xmlns="" id="{62DDAA44-A890-4062-9DE7-0D8920E5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69" y="-24738"/>
            <a:ext cx="8212931" cy="693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4A6D7C4-CF3E-425E-AEE1-65980D570DF8}"/>
              </a:ext>
            </a:extLst>
          </p:cNvPr>
          <p:cNvSpPr/>
          <p:nvPr/>
        </p:nvSpPr>
        <p:spPr>
          <a:xfrm>
            <a:off x="279273" y="375821"/>
            <a:ext cx="3525283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Vibrazione della membrana basilare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movimento delle cellule cigliate rispetto alla membrana tettoria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trasduzione del segnale: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l’energia meccanica associata allo stimolo uditivo, è convertita in segnali elettrici che sono trasmessi poi   al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nervo acustico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verso la </a:t>
            </a:r>
            <a:r>
              <a:rPr lang="it-IT" sz="2000" b="1" dirty="0">
                <a:solidFill>
                  <a:srgbClr val="51C3F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corteccia uditiva</a:t>
            </a:r>
            <a:endParaRPr lang="it-IT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8B9E619-22D1-4D7C-B2D7-37D27C3AC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08" r="56507"/>
          <a:stretch/>
        </p:blipFill>
        <p:spPr>
          <a:xfrm>
            <a:off x="650749" y="3941572"/>
            <a:ext cx="2553732" cy="26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922C52-1F48-4656-8724-4A87CC009853}"/>
              </a:ext>
            </a:extLst>
          </p:cNvPr>
          <p:cNvSpPr txBox="1"/>
          <p:nvPr/>
        </p:nvSpPr>
        <p:spPr>
          <a:xfrm>
            <a:off x="3577329" y="6372225"/>
            <a:ext cx="503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«</a:t>
            </a:r>
            <a:r>
              <a:rPr lang="it-IT" sz="1600" i="1" dirty="0"/>
              <a:t>Oltre i sensi</a:t>
            </a:r>
            <a:r>
              <a:rPr lang="it-IT" sz="1600" dirty="0"/>
              <a:t>» – Progetto Alternanza scuola-lavoro – 2018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E47F06D8-0B1C-49A1-B309-23561A0D6C9F}"/>
              </a:ext>
            </a:extLst>
          </p:cNvPr>
          <p:cNvSpPr/>
          <p:nvPr/>
        </p:nvSpPr>
        <p:spPr>
          <a:xfrm>
            <a:off x="774965" y="379956"/>
            <a:ext cx="10642063" cy="20403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B38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si distinguono le frequenze?</a:t>
            </a:r>
            <a:r>
              <a:rPr lang="it-IT" sz="24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diverse regioni della membrana basilare rispondono preferenzialmente ad un intervallo di frequenze sonore.                                         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785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rappresentazione </a:t>
            </a:r>
            <a:r>
              <a:rPr lang="it-IT" sz="2000" b="1" dirty="0" err="1">
                <a:solidFill>
                  <a:srgbClr val="785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tonotopica</a:t>
            </a:r>
            <a:r>
              <a:rPr lang="it-IT" sz="2000" b="1" dirty="0">
                <a:solidFill>
                  <a:srgbClr val="785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i="1" dirty="0">
                <a:solidFill>
                  <a:srgbClr val="785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 suono viene scomposto nelle frequenze che mettono in vibrazione zone diverse della membrana basilare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 in questo modo,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suoni di frequenze diverse vengono trasmessi a aree differenti del SNC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f1305_ISBN88-08-07799-3">
            <a:extLst>
              <a:ext uri="{FF2B5EF4-FFF2-40B4-BE49-F238E27FC236}">
                <a16:creationId xmlns:a16="http://schemas.microsoft.com/office/drawing/2014/main" xmlns="" id="{2A4F75CF-F199-4FB0-8041-9CD7139D278F}"/>
              </a:ext>
            </a:extLst>
          </p:cNvPr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560168" y="2906222"/>
            <a:ext cx="9071655" cy="38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2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>
            <a:extLst>
              <a:ext uri="{FF2B5EF4-FFF2-40B4-BE49-F238E27FC236}">
                <a16:creationId xmlns:a16="http://schemas.microsoft.com/office/drawing/2014/main" xmlns="" id="{DED075D3-D840-4010-B747-746C842A3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76200"/>
            <a:ext cx="35163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2">
            <a:extLst>
              <a:ext uri="{FF2B5EF4-FFF2-40B4-BE49-F238E27FC236}">
                <a16:creationId xmlns:a16="http://schemas.microsoft.com/office/drawing/2014/main" xmlns="" id="{C3BCD378-843F-4FB5-A645-AA0551A33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96" y="76200"/>
            <a:ext cx="35179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831C2829-DF67-4351-8CE4-ABFD1ABF6A15}"/>
              </a:ext>
            </a:extLst>
          </p:cNvPr>
          <p:cNvSpPr/>
          <p:nvPr/>
        </p:nvSpPr>
        <p:spPr>
          <a:xfrm>
            <a:off x="7539138" y="1649186"/>
            <a:ext cx="4310063" cy="1938992"/>
          </a:xfrm>
          <a:prstGeom prst="rect">
            <a:avLst/>
          </a:prstGeom>
          <a:solidFill>
            <a:srgbClr val="FF8427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Anche i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8427"/>
                </a:solidFill>
                <a:effectLst/>
                <a:uLnTx/>
                <a:uFillTx/>
              </a:rPr>
              <a:t>recettori dell’equilibrio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 trovano nell’orecchio interno e rilevano i cambiamenti di posizione (</a:t>
            </a: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equilibrio gravitazionale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e le variazioni della velocità di rotazione del capo (</a:t>
            </a: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equilibrio rotazionale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51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922C52-1F48-4656-8724-4A87CC009853}"/>
              </a:ext>
            </a:extLst>
          </p:cNvPr>
          <p:cNvSpPr txBox="1"/>
          <p:nvPr/>
        </p:nvSpPr>
        <p:spPr>
          <a:xfrm>
            <a:off x="3577329" y="6372225"/>
            <a:ext cx="503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«</a:t>
            </a:r>
            <a:r>
              <a:rPr lang="it-IT" sz="1600" i="1" dirty="0"/>
              <a:t>Oltre i sensi</a:t>
            </a:r>
            <a:r>
              <a:rPr lang="it-IT" sz="1600" dirty="0"/>
              <a:t>» – Progetto Alternanza scuola-lavoro – 2018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9DB19320-A6A9-4A67-8D9A-177A5E8C461B}"/>
              </a:ext>
            </a:extLst>
          </p:cNvPr>
          <p:cNvSpPr/>
          <p:nvPr/>
        </p:nvSpPr>
        <p:spPr>
          <a:xfrm>
            <a:off x="2643771" y="585400"/>
            <a:ext cx="6904455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L’udito</a:t>
            </a:r>
          </a:p>
          <a:p>
            <a:pPr algn="ctr"/>
            <a:r>
              <a:rPr lang="it-IT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nk Free" panose="03080402000500000000" pitchFamily="66" charset="0"/>
              </a:rPr>
              <a:t>animale</a:t>
            </a:r>
            <a:endParaRPr lang="it-IT" sz="1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5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348FA99B-99AE-4731-9590-89C0575C08C3}"/>
              </a:ext>
            </a:extLst>
          </p:cNvPr>
          <p:cNvSpPr/>
          <p:nvPr/>
        </p:nvSpPr>
        <p:spPr>
          <a:xfrm>
            <a:off x="4133169" y="430971"/>
            <a:ext cx="7811181" cy="3207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Gli anfibi, i rettili e gli uccelli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hanno un orecchio interno funzionante, sebbene siano privi di padiglione auricolare. </a:t>
            </a:r>
          </a:p>
          <a:p>
            <a:pPr marL="0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+mn-cs"/>
              </a:rPr>
              <a:t>I mammiferi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n-cs"/>
              </a:rPr>
              <a:t>di solito hanno invece un padiglione auricolare sviluppato e mobile: possono così orientarlo nello spazio per captare anche il più debole rumore, senza dover voltare il capo.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Fanno eccezione 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cetacei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sono privi di orecchio esterno, e i </a:t>
            </a:r>
            <a:r>
              <a:rPr kumimoji="0" lang="it-IT" sz="24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primati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(compreso l’uomo), che hanno padiglioni auricolari fissi.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age result for orecchie mammiferi rotato">
            <a:extLst>
              <a:ext uri="{FF2B5EF4-FFF2-40B4-BE49-F238E27FC236}">
                <a16:creationId xmlns:a16="http://schemas.microsoft.com/office/drawing/2014/main" xmlns="" id="{7046C673-2F9D-43B1-9125-215D4F97E5F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4"/>
          <a:stretch/>
        </p:blipFill>
        <p:spPr bwMode="auto">
          <a:xfrm>
            <a:off x="561997" y="328614"/>
            <a:ext cx="3467079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shutterstock_7979326">
            <a:extLst>
              <a:ext uri="{FF2B5EF4-FFF2-40B4-BE49-F238E27FC236}">
                <a16:creationId xmlns:a16="http://schemas.microsoft.com/office/drawing/2014/main" xmlns="" id="{AB96DC65-37CC-49A1-9E00-7CD175C9C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" b="16599"/>
          <a:stretch>
            <a:fillRect/>
          </a:stretch>
        </p:blipFill>
        <p:spPr bwMode="auto">
          <a:xfrm>
            <a:off x="611641" y="3750469"/>
            <a:ext cx="2562225" cy="29289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hutterstock_1142501">
            <a:extLst>
              <a:ext uri="{FF2B5EF4-FFF2-40B4-BE49-F238E27FC236}">
                <a16:creationId xmlns:a16="http://schemas.microsoft.com/office/drawing/2014/main" xmlns="" id="{744EB6EB-939A-4974-9ECF-9533BB91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86" y="4070338"/>
            <a:ext cx="3481586" cy="260906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525156D1-770A-45DC-BDBC-858DC8221939}"/>
              </a:ext>
            </a:extLst>
          </p:cNvPr>
          <p:cNvSpPr/>
          <p:nvPr/>
        </p:nvSpPr>
        <p:spPr>
          <a:xfrm>
            <a:off x="5225143" y="1969534"/>
            <a:ext cx="6498771" cy="12502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Mamma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coccodrillo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inizia a scavare per facilitare la schiusa dei suoi piccoli grazie al riconoscimento dei richiami che i cuccioli emettono da dentro le uova.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magine 14" descr="Image result for uova coccodrillo">
            <a:extLst>
              <a:ext uri="{FF2B5EF4-FFF2-40B4-BE49-F238E27FC236}">
                <a16:creationId xmlns:a16="http://schemas.microsoft.com/office/drawing/2014/main" xmlns="" id="{AD109637-A962-49F3-BCCE-3AFC5EC184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0" y="1614496"/>
            <a:ext cx="4675911" cy="3659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4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Rosso arancion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616</Words>
  <Application>Microsoft Office PowerPoint</Application>
  <PresentationFormat>Widescreen</PresentationFormat>
  <Paragraphs>38</Paragraphs>
  <Slides>12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Ink Free</vt:lpstr>
      <vt:lpstr>Times New Roman</vt:lpstr>
      <vt:lpstr>Wingdings</vt:lpstr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brunetti</cp:lastModifiedBy>
  <cp:revision>18</cp:revision>
  <dcterms:created xsi:type="dcterms:W3CDTF">2018-10-06T10:34:28Z</dcterms:created>
  <dcterms:modified xsi:type="dcterms:W3CDTF">2018-11-05T11:47:40Z</dcterms:modified>
</cp:coreProperties>
</file>