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0"/>
  </p:notesMasterIdLst>
  <p:sldIdLst>
    <p:sldId id="273" r:id="rId2"/>
    <p:sldId id="258" r:id="rId3"/>
    <p:sldId id="264" r:id="rId4"/>
    <p:sldId id="256" r:id="rId5"/>
    <p:sldId id="271" r:id="rId6"/>
    <p:sldId id="257" r:id="rId7"/>
    <p:sldId id="268" r:id="rId8"/>
    <p:sldId id="274" r:id="rId9"/>
    <p:sldId id="263" r:id="rId10"/>
    <p:sldId id="262" r:id="rId11"/>
    <p:sldId id="272" r:id="rId12"/>
    <p:sldId id="265" r:id="rId13"/>
    <p:sldId id="266" r:id="rId14"/>
    <p:sldId id="267" r:id="rId15"/>
    <p:sldId id="275" r:id="rId16"/>
    <p:sldId id="276" r:id="rId17"/>
    <p:sldId id="278" r:id="rId18"/>
    <p:sldId id="27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E6"/>
    <a:srgbClr val="E5FFE7"/>
    <a:srgbClr val="CCECFF"/>
    <a:srgbClr val="E7FFF5"/>
    <a:srgbClr val="986D18"/>
    <a:srgbClr val="DFFDF4"/>
    <a:srgbClr val="FFEBFE"/>
    <a:srgbClr val="A70963"/>
    <a:srgbClr val="CCFAFC"/>
    <a:srgbClr val="CAF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1746F-BD0F-49B8-9C3D-DD38AAAA9CFA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0D6E6257-A2C6-4795-B7C2-019A46A2323C}">
      <dgm:prSet phldrT="[Testo]" custT="1"/>
      <dgm:spPr/>
      <dgm:t>
        <a:bodyPr/>
        <a:lstStyle/>
        <a:p>
          <a:pPr algn="ctr"/>
          <a:r>
            <a:rPr lang="it-IT" sz="2000" b="1" dirty="0"/>
            <a:t>TERMOCETTORI</a:t>
          </a:r>
        </a:p>
      </dgm:t>
    </dgm:pt>
    <dgm:pt modelId="{91C2F0C6-A996-4CEA-8E4E-6FFB1F1A8573}" type="parTrans" cxnId="{DCCFE0DB-CF56-44D8-9989-D544C75AAD9E}">
      <dgm:prSet/>
      <dgm:spPr/>
      <dgm:t>
        <a:bodyPr/>
        <a:lstStyle/>
        <a:p>
          <a:pPr algn="just"/>
          <a:endParaRPr lang="it-IT" sz="20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F29B7DA-0C75-4F28-A8D0-DDA218DFA568}" type="sibTrans" cxnId="{DCCFE0DB-CF56-44D8-9989-D544C75AAD9E}">
      <dgm:prSet/>
      <dgm:spPr/>
      <dgm:t>
        <a:bodyPr/>
        <a:lstStyle/>
        <a:p>
          <a:pPr algn="just"/>
          <a:endParaRPr lang="it-IT" sz="20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87EFFA2-5BEE-4328-AE82-4CCB45F5C2A4}">
      <dgm:prSet phldrT="[Testo]" custT="1"/>
      <dgm:spPr/>
      <dgm:t>
        <a:bodyPr/>
        <a:lstStyle/>
        <a:p>
          <a:pPr algn="ctr"/>
          <a:r>
            <a:rPr lang="it-IT" sz="2000" b="1" dirty="0"/>
            <a:t>NOCICETTORI</a:t>
          </a:r>
        </a:p>
      </dgm:t>
    </dgm:pt>
    <dgm:pt modelId="{35CEA57F-B7F0-4EC5-A968-9651C8F8DF0B}" type="parTrans" cxnId="{0B1B8579-2E11-4A94-B5EF-6624F710928F}">
      <dgm:prSet/>
      <dgm:spPr/>
      <dgm:t>
        <a:bodyPr/>
        <a:lstStyle/>
        <a:p>
          <a:pPr algn="just"/>
          <a:endParaRPr lang="it-IT" sz="20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9A241ED-9226-4BB4-9A67-DC74984767FE}" type="sibTrans" cxnId="{0B1B8579-2E11-4A94-B5EF-6624F710928F}">
      <dgm:prSet/>
      <dgm:spPr/>
      <dgm:t>
        <a:bodyPr/>
        <a:lstStyle/>
        <a:p>
          <a:pPr algn="just"/>
          <a:endParaRPr lang="it-IT" sz="20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7D4387D-1CBF-4539-A536-C6DF1DA0CFCA}">
      <dgm:prSet phldrT="[Testo]" custT="1"/>
      <dgm:spPr/>
      <dgm:t>
        <a:bodyPr/>
        <a:lstStyle/>
        <a:p>
          <a:pPr algn="ctr"/>
          <a:r>
            <a:rPr lang="it-IT" sz="2000" b="1" dirty="0"/>
            <a:t>MECCANOCETTORI</a:t>
          </a:r>
        </a:p>
      </dgm:t>
    </dgm:pt>
    <dgm:pt modelId="{87B864E4-3CD6-4756-AC35-20213AAA9D1B}" type="parTrans" cxnId="{5876D37B-D963-4608-BE01-DEA6F7E1F572}">
      <dgm:prSet/>
      <dgm:spPr/>
      <dgm:t>
        <a:bodyPr/>
        <a:lstStyle/>
        <a:p>
          <a:pPr algn="just"/>
          <a:endParaRPr lang="it-IT" sz="20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51FDA-25F5-47CD-94DD-2EC570358C36}" type="sibTrans" cxnId="{5876D37B-D963-4608-BE01-DEA6F7E1F572}">
      <dgm:prSet/>
      <dgm:spPr/>
      <dgm:t>
        <a:bodyPr/>
        <a:lstStyle/>
        <a:p>
          <a:pPr algn="just"/>
          <a:endParaRPr lang="it-IT" sz="20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1BDC721-1925-45BF-B2FB-257F9C87F031}">
      <dgm:prSet custT="1"/>
      <dgm:spPr/>
      <dgm:t>
        <a:bodyPr/>
        <a:lstStyle/>
        <a:p>
          <a:pPr algn="just"/>
          <a:r>
            <a:rPr lang="it-IT" sz="2000" dirty="0"/>
            <a:t>Rispondono a stimoli termici</a:t>
          </a:r>
        </a:p>
      </dgm:t>
    </dgm:pt>
    <dgm:pt modelId="{08B70B4F-C04D-4F01-B468-B06F90F3F75D}" type="parTrans" cxnId="{CA388DBB-B8EE-4D61-AFA8-892BFC65611B}">
      <dgm:prSet/>
      <dgm:spPr/>
      <dgm:t>
        <a:bodyPr/>
        <a:lstStyle/>
        <a:p>
          <a:pPr algn="just"/>
          <a:endParaRPr lang="it-IT" sz="2000"/>
        </a:p>
      </dgm:t>
    </dgm:pt>
    <dgm:pt modelId="{D3A10A77-139E-40C7-B574-AC856BBF030B}" type="sibTrans" cxnId="{CA388DBB-B8EE-4D61-AFA8-892BFC65611B}">
      <dgm:prSet/>
      <dgm:spPr/>
      <dgm:t>
        <a:bodyPr/>
        <a:lstStyle/>
        <a:p>
          <a:pPr algn="just"/>
          <a:endParaRPr lang="it-IT" sz="2000"/>
        </a:p>
      </dgm:t>
    </dgm:pt>
    <dgm:pt modelId="{BD5BD389-D73E-4E46-AD04-4E55208D0F81}">
      <dgm:prSet custT="1"/>
      <dgm:spPr/>
      <dgm:t>
        <a:bodyPr/>
        <a:lstStyle/>
        <a:p>
          <a:pPr algn="just"/>
          <a:r>
            <a:rPr lang="it-IT" sz="2000" dirty="0"/>
            <a:t>Rispondono a stimoli dolorifici e pruritogeni</a:t>
          </a:r>
        </a:p>
      </dgm:t>
    </dgm:pt>
    <dgm:pt modelId="{8D98AD9D-D406-463C-98F1-67152842DBC9}" type="parTrans" cxnId="{7826BAB9-C10C-4E1E-B119-8869079E6D2A}">
      <dgm:prSet/>
      <dgm:spPr/>
      <dgm:t>
        <a:bodyPr/>
        <a:lstStyle/>
        <a:p>
          <a:pPr algn="just"/>
          <a:endParaRPr lang="it-IT" sz="2000"/>
        </a:p>
      </dgm:t>
    </dgm:pt>
    <dgm:pt modelId="{37381FC9-CF39-4899-8D37-99F155B588B4}" type="sibTrans" cxnId="{7826BAB9-C10C-4E1E-B119-8869079E6D2A}">
      <dgm:prSet/>
      <dgm:spPr/>
      <dgm:t>
        <a:bodyPr/>
        <a:lstStyle/>
        <a:p>
          <a:pPr algn="just"/>
          <a:endParaRPr lang="it-IT" sz="2000"/>
        </a:p>
      </dgm:t>
    </dgm:pt>
    <dgm:pt modelId="{C9CDD775-8A23-472E-8007-BDF1E4EF57CC}">
      <dgm:prSet custT="1"/>
      <dgm:spPr/>
      <dgm:t>
        <a:bodyPr/>
        <a:lstStyle/>
        <a:p>
          <a:pPr algn="just"/>
          <a:r>
            <a:rPr lang="it-IT" sz="2000"/>
            <a:t>Rispondo agli stimoli tattili e sono localizzati in strutture specializzate: gli </a:t>
          </a:r>
          <a:r>
            <a:rPr lang="it-IT" sz="2000" b="1"/>
            <a:t>organelli tattili</a:t>
          </a:r>
          <a:endParaRPr lang="it-IT" sz="2000" dirty="0"/>
        </a:p>
      </dgm:t>
    </dgm:pt>
    <dgm:pt modelId="{98B8C7B9-4B68-4AAE-BFDB-7A3D0828E8B4}" type="parTrans" cxnId="{CB3C8B1B-D743-4F77-AB6A-CCA26F8A9B65}">
      <dgm:prSet/>
      <dgm:spPr/>
      <dgm:t>
        <a:bodyPr/>
        <a:lstStyle/>
        <a:p>
          <a:pPr algn="just"/>
          <a:endParaRPr lang="it-IT" sz="2000"/>
        </a:p>
      </dgm:t>
    </dgm:pt>
    <dgm:pt modelId="{FE3B8869-B719-42C8-8779-7BBA7223C3C8}" type="sibTrans" cxnId="{CB3C8B1B-D743-4F77-AB6A-CCA26F8A9B65}">
      <dgm:prSet/>
      <dgm:spPr/>
      <dgm:t>
        <a:bodyPr/>
        <a:lstStyle/>
        <a:p>
          <a:pPr algn="just"/>
          <a:endParaRPr lang="it-IT" sz="2000"/>
        </a:p>
      </dgm:t>
    </dgm:pt>
    <dgm:pt modelId="{3CABF6AB-551D-4A73-B4A3-2D7DC71757A2}" type="pres">
      <dgm:prSet presAssocID="{63C1746F-BD0F-49B8-9C3D-DD38AAAA9C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54E6C51-D83B-4DB9-99B1-C8D6F33578F0}" type="pres">
      <dgm:prSet presAssocID="{0D6E6257-A2C6-4795-B7C2-019A46A2323C}" presName="parentLin" presStyleCnt="0"/>
      <dgm:spPr/>
    </dgm:pt>
    <dgm:pt modelId="{EF570363-B7EE-4DEC-84A7-1912E02C134D}" type="pres">
      <dgm:prSet presAssocID="{0D6E6257-A2C6-4795-B7C2-019A46A2323C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79809EE2-0AF9-49DD-9960-2F62A1771CED}" type="pres">
      <dgm:prSet presAssocID="{0D6E6257-A2C6-4795-B7C2-019A46A232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520095-D686-4B33-B2A4-B04EC8C82948}" type="pres">
      <dgm:prSet presAssocID="{0D6E6257-A2C6-4795-B7C2-019A46A2323C}" presName="negativeSpace" presStyleCnt="0"/>
      <dgm:spPr/>
    </dgm:pt>
    <dgm:pt modelId="{E330AA13-641D-4923-93F7-D000BC963272}" type="pres">
      <dgm:prSet presAssocID="{0D6E6257-A2C6-4795-B7C2-019A46A2323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7AAF07-EED1-49F5-9041-8E0684431DD7}" type="pres">
      <dgm:prSet presAssocID="{DF29B7DA-0C75-4F28-A8D0-DDA218DFA568}" presName="spaceBetweenRectangles" presStyleCnt="0"/>
      <dgm:spPr/>
    </dgm:pt>
    <dgm:pt modelId="{0E291141-D17D-491F-88A9-8B93917E84F9}" type="pres">
      <dgm:prSet presAssocID="{E87EFFA2-5BEE-4328-AE82-4CCB45F5C2A4}" presName="parentLin" presStyleCnt="0"/>
      <dgm:spPr/>
    </dgm:pt>
    <dgm:pt modelId="{6D7F480A-A359-407F-ACA1-40C298060E3D}" type="pres">
      <dgm:prSet presAssocID="{E87EFFA2-5BEE-4328-AE82-4CCB45F5C2A4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5AA6D8B4-6707-4757-A79A-26937B8EF7DB}" type="pres">
      <dgm:prSet presAssocID="{E87EFFA2-5BEE-4328-AE82-4CCB45F5C2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E5DA57-85A5-445F-979A-AC8F0B332A9B}" type="pres">
      <dgm:prSet presAssocID="{E87EFFA2-5BEE-4328-AE82-4CCB45F5C2A4}" presName="negativeSpace" presStyleCnt="0"/>
      <dgm:spPr/>
    </dgm:pt>
    <dgm:pt modelId="{896C9389-5EC8-47E0-8419-DF67F621A659}" type="pres">
      <dgm:prSet presAssocID="{E87EFFA2-5BEE-4328-AE82-4CCB45F5C2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D64EEF-B8D8-4757-A4B9-3F87EBF6A470}" type="pres">
      <dgm:prSet presAssocID="{B9A241ED-9226-4BB4-9A67-DC74984767FE}" presName="spaceBetweenRectangles" presStyleCnt="0"/>
      <dgm:spPr/>
    </dgm:pt>
    <dgm:pt modelId="{C9A3A723-0EC4-476B-A457-A7BA0A1AF200}" type="pres">
      <dgm:prSet presAssocID="{F7D4387D-1CBF-4539-A536-C6DF1DA0CFCA}" presName="parentLin" presStyleCnt="0"/>
      <dgm:spPr/>
    </dgm:pt>
    <dgm:pt modelId="{19A866DD-60FF-4C79-8B94-39D050B7E32E}" type="pres">
      <dgm:prSet presAssocID="{F7D4387D-1CBF-4539-A536-C6DF1DA0CFCA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DD979A20-CCC9-44BD-82F4-53ED5BB4FB3A}" type="pres">
      <dgm:prSet presAssocID="{F7D4387D-1CBF-4539-A536-C6DF1DA0CF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43DF32-BCAA-47CD-9616-7EC39E54E973}" type="pres">
      <dgm:prSet presAssocID="{F7D4387D-1CBF-4539-A536-C6DF1DA0CFCA}" presName="negativeSpace" presStyleCnt="0"/>
      <dgm:spPr/>
    </dgm:pt>
    <dgm:pt modelId="{32D4EDDC-A203-4218-A043-D635F28BC7DC}" type="pres">
      <dgm:prSet presAssocID="{F7D4387D-1CBF-4539-A536-C6DF1DA0CFC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CCFE0DB-CF56-44D8-9989-D544C75AAD9E}" srcId="{63C1746F-BD0F-49B8-9C3D-DD38AAAA9CFA}" destId="{0D6E6257-A2C6-4795-B7C2-019A46A2323C}" srcOrd="0" destOrd="0" parTransId="{91C2F0C6-A996-4CEA-8E4E-6FFB1F1A8573}" sibTransId="{DF29B7DA-0C75-4F28-A8D0-DDA218DFA568}"/>
    <dgm:cxn modelId="{0B1B8579-2E11-4A94-B5EF-6624F710928F}" srcId="{63C1746F-BD0F-49B8-9C3D-DD38AAAA9CFA}" destId="{E87EFFA2-5BEE-4328-AE82-4CCB45F5C2A4}" srcOrd="1" destOrd="0" parTransId="{35CEA57F-B7F0-4EC5-A968-9651C8F8DF0B}" sibTransId="{B9A241ED-9226-4BB4-9A67-DC74984767FE}"/>
    <dgm:cxn modelId="{F259D3CD-E72C-4AE5-8E6B-D378526547F2}" type="presOf" srcId="{63C1746F-BD0F-49B8-9C3D-DD38AAAA9CFA}" destId="{3CABF6AB-551D-4A73-B4A3-2D7DC71757A2}" srcOrd="0" destOrd="0" presId="urn:microsoft.com/office/officeart/2005/8/layout/list1"/>
    <dgm:cxn modelId="{04CA532D-9AFD-449B-8E7F-394A10E604E0}" type="presOf" srcId="{11BDC721-1925-45BF-B2FB-257F9C87F031}" destId="{E330AA13-641D-4923-93F7-D000BC963272}" srcOrd="0" destOrd="0" presId="urn:microsoft.com/office/officeart/2005/8/layout/list1"/>
    <dgm:cxn modelId="{D617EA79-4F9D-4F93-BBA0-9DC18C4F6A24}" type="presOf" srcId="{E87EFFA2-5BEE-4328-AE82-4CCB45F5C2A4}" destId="{6D7F480A-A359-407F-ACA1-40C298060E3D}" srcOrd="0" destOrd="0" presId="urn:microsoft.com/office/officeart/2005/8/layout/list1"/>
    <dgm:cxn modelId="{2BE63A44-6648-4D11-8BA5-587360B0BA7F}" type="presOf" srcId="{0D6E6257-A2C6-4795-B7C2-019A46A2323C}" destId="{79809EE2-0AF9-49DD-9960-2F62A1771CED}" srcOrd="1" destOrd="0" presId="urn:microsoft.com/office/officeart/2005/8/layout/list1"/>
    <dgm:cxn modelId="{9F7BFE64-BD01-4C9B-89D1-EC956A45AD6D}" type="presOf" srcId="{C9CDD775-8A23-472E-8007-BDF1E4EF57CC}" destId="{32D4EDDC-A203-4218-A043-D635F28BC7DC}" srcOrd="0" destOrd="0" presId="urn:microsoft.com/office/officeart/2005/8/layout/list1"/>
    <dgm:cxn modelId="{035377CD-927A-4DF4-B250-8A935DF2C782}" type="presOf" srcId="{F7D4387D-1CBF-4539-A536-C6DF1DA0CFCA}" destId="{DD979A20-CCC9-44BD-82F4-53ED5BB4FB3A}" srcOrd="1" destOrd="0" presId="urn:microsoft.com/office/officeart/2005/8/layout/list1"/>
    <dgm:cxn modelId="{CA388DBB-B8EE-4D61-AFA8-892BFC65611B}" srcId="{0D6E6257-A2C6-4795-B7C2-019A46A2323C}" destId="{11BDC721-1925-45BF-B2FB-257F9C87F031}" srcOrd="0" destOrd="0" parTransId="{08B70B4F-C04D-4F01-B468-B06F90F3F75D}" sibTransId="{D3A10A77-139E-40C7-B574-AC856BBF030B}"/>
    <dgm:cxn modelId="{C76B5742-2778-4082-AF50-DE3ABBB1C87E}" type="presOf" srcId="{BD5BD389-D73E-4E46-AD04-4E55208D0F81}" destId="{896C9389-5EC8-47E0-8419-DF67F621A659}" srcOrd="0" destOrd="0" presId="urn:microsoft.com/office/officeart/2005/8/layout/list1"/>
    <dgm:cxn modelId="{8DF40001-C8F1-4F61-A9D7-F98F67E34F0B}" type="presOf" srcId="{E87EFFA2-5BEE-4328-AE82-4CCB45F5C2A4}" destId="{5AA6D8B4-6707-4757-A79A-26937B8EF7DB}" srcOrd="1" destOrd="0" presId="urn:microsoft.com/office/officeart/2005/8/layout/list1"/>
    <dgm:cxn modelId="{5876D37B-D963-4608-BE01-DEA6F7E1F572}" srcId="{63C1746F-BD0F-49B8-9C3D-DD38AAAA9CFA}" destId="{F7D4387D-1CBF-4539-A536-C6DF1DA0CFCA}" srcOrd="2" destOrd="0" parTransId="{87B864E4-3CD6-4756-AC35-20213AAA9D1B}" sibTransId="{BEB51FDA-25F5-47CD-94DD-2EC570358C36}"/>
    <dgm:cxn modelId="{0F967CE4-E363-4219-B56A-9EFFC2170EF3}" type="presOf" srcId="{0D6E6257-A2C6-4795-B7C2-019A46A2323C}" destId="{EF570363-B7EE-4DEC-84A7-1912E02C134D}" srcOrd="0" destOrd="0" presId="urn:microsoft.com/office/officeart/2005/8/layout/list1"/>
    <dgm:cxn modelId="{E2AA4082-6D28-482A-87F1-4A3B2D4BB929}" type="presOf" srcId="{F7D4387D-1CBF-4539-A536-C6DF1DA0CFCA}" destId="{19A866DD-60FF-4C79-8B94-39D050B7E32E}" srcOrd="0" destOrd="0" presId="urn:microsoft.com/office/officeart/2005/8/layout/list1"/>
    <dgm:cxn modelId="{7826BAB9-C10C-4E1E-B119-8869079E6D2A}" srcId="{E87EFFA2-5BEE-4328-AE82-4CCB45F5C2A4}" destId="{BD5BD389-D73E-4E46-AD04-4E55208D0F81}" srcOrd="0" destOrd="0" parTransId="{8D98AD9D-D406-463C-98F1-67152842DBC9}" sibTransId="{37381FC9-CF39-4899-8D37-99F155B588B4}"/>
    <dgm:cxn modelId="{CB3C8B1B-D743-4F77-AB6A-CCA26F8A9B65}" srcId="{F7D4387D-1CBF-4539-A536-C6DF1DA0CFCA}" destId="{C9CDD775-8A23-472E-8007-BDF1E4EF57CC}" srcOrd="0" destOrd="0" parTransId="{98B8C7B9-4B68-4AAE-BFDB-7A3D0828E8B4}" sibTransId="{FE3B8869-B719-42C8-8779-7BBA7223C3C8}"/>
    <dgm:cxn modelId="{73616B97-319D-4B14-B574-A5A3F5EFA981}" type="presParOf" srcId="{3CABF6AB-551D-4A73-B4A3-2D7DC71757A2}" destId="{154E6C51-D83B-4DB9-99B1-C8D6F33578F0}" srcOrd="0" destOrd="0" presId="urn:microsoft.com/office/officeart/2005/8/layout/list1"/>
    <dgm:cxn modelId="{8AC09DF1-902A-4356-940A-DB0D662AACC2}" type="presParOf" srcId="{154E6C51-D83B-4DB9-99B1-C8D6F33578F0}" destId="{EF570363-B7EE-4DEC-84A7-1912E02C134D}" srcOrd="0" destOrd="0" presId="urn:microsoft.com/office/officeart/2005/8/layout/list1"/>
    <dgm:cxn modelId="{9F8F9D16-1C35-4882-B479-B919C7DEE899}" type="presParOf" srcId="{154E6C51-D83B-4DB9-99B1-C8D6F33578F0}" destId="{79809EE2-0AF9-49DD-9960-2F62A1771CED}" srcOrd="1" destOrd="0" presId="urn:microsoft.com/office/officeart/2005/8/layout/list1"/>
    <dgm:cxn modelId="{3075D321-F3EB-4BF3-962D-314D9284DAA7}" type="presParOf" srcId="{3CABF6AB-551D-4A73-B4A3-2D7DC71757A2}" destId="{FB520095-D686-4B33-B2A4-B04EC8C82948}" srcOrd="1" destOrd="0" presId="urn:microsoft.com/office/officeart/2005/8/layout/list1"/>
    <dgm:cxn modelId="{391587C6-6C3C-4396-9ECE-5C5C3172C730}" type="presParOf" srcId="{3CABF6AB-551D-4A73-B4A3-2D7DC71757A2}" destId="{E330AA13-641D-4923-93F7-D000BC963272}" srcOrd="2" destOrd="0" presId="urn:microsoft.com/office/officeart/2005/8/layout/list1"/>
    <dgm:cxn modelId="{A71ED536-8CBD-4498-9D35-CE6BCB1661A7}" type="presParOf" srcId="{3CABF6AB-551D-4A73-B4A3-2D7DC71757A2}" destId="{867AAF07-EED1-49F5-9041-8E0684431DD7}" srcOrd="3" destOrd="0" presId="urn:microsoft.com/office/officeart/2005/8/layout/list1"/>
    <dgm:cxn modelId="{65F7D5E5-9DC2-4AA2-8BD2-1C61B4D91746}" type="presParOf" srcId="{3CABF6AB-551D-4A73-B4A3-2D7DC71757A2}" destId="{0E291141-D17D-491F-88A9-8B93917E84F9}" srcOrd="4" destOrd="0" presId="urn:microsoft.com/office/officeart/2005/8/layout/list1"/>
    <dgm:cxn modelId="{D73F297C-EDF5-4C04-B191-C68045F7E235}" type="presParOf" srcId="{0E291141-D17D-491F-88A9-8B93917E84F9}" destId="{6D7F480A-A359-407F-ACA1-40C298060E3D}" srcOrd="0" destOrd="0" presId="urn:microsoft.com/office/officeart/2005/8/layout/list1"/>
    <dgm:cxn modelId="{9564D7E5-939C-42BC-96CC-5CB0B91F0A63}" type="presParOf" srcId="{0E291141-D17D-491F-88A9-8B93917E84F9}" destId="{5AA6D8B4-6707-4757-A79A-26937B8EF7DB}" srcOrd="1" destOrd="0" presId="urn:microsoft.com/office/officeart/2005/8/layout/list1"/>
    <dgm:cxn modelId="{AA4D2DC9-77DD-49C7-911C-9DA063441202}" type="presParOf" srcId="{3CABF6AB-551D-4A73-B4A3-2D7DC71757A2}" destId="{C5E5DA57-85A5-445F-979A-AC8F0B332A9B}" srcOrd="5" destOrd="0" presId="urn:microsoft.com/office/officeart/2005/8/layout/list1"/>
    <dgm:cxn modelId="{74F60F8D-DD18-4626-A113-A94B9C04CF3C}" type="presParOf" srcId="{3CABF6AB-551D-4A73-B4A3-2D7DC71757A2}" destId="{896C9389-5EC8-47E0-8419-DF67F621A659}" srcOrd="6" destOrd="0" presId="urn:microsoft.com/office/officeart/2005/8/layout/list1"/>
    <dgm:cxn modelId="{BAC53AF0-8E04-43BE-811F-68377076599F}" type="presParOf" srcId="{3CABF6AB-551D-4A73-B4A3-2D7DC71757A2}" destId="{F8D64EEF-B8D8-4757-A4B9-3F87EBF6A470}" srcOrd="7" destOrd="0" presId="urn:microsoft.com/office/officeart/2005/8/layout/list1"/>
    <dgm:cxn modelId="{CEBA6A49-D2A2-402D-8D10-D0313A3A2F22}" type="presParOf" srcId="{3CABF6AB-551D-4A73-B4A3-2D7DC71757A2}" destId="{C9A3A723-0EC4-476B-A457-A7BA0A1AF200}" srcOrd="8" destOrd="0" presId="urn:microsoft.com/office/officeart/2005/8/layout/list1"/>
    <dgm:cxn modelId="{99229410-3E04-4BBD-B164-C9193FE223AA}" type="presParOf" srcId="{C9A3A723-0EC4-476B-A457-A7BA0A1AF200}" destId="{19A866DD-60FF-4C79-8B94-39D050B7E32E}" srcOrd="0" destOrd="0" presId="urn:microsoft.com/office/officeart/2005/8/layout/list1"/>
    <dgm:cxn modelId="{E322387F-183E-4668-BA27-DC3B121F2C09}" type="presParOf" srcId="{C9A3A723-0EC4-476B-A457-A7BA0A1AF200}" destId="{DD979A20-CCC9-44BD-82F4-53ED5BB4FB3A}" srcOrd="1" destOrd="0" presId="urn:microsoft.com/office/officeart/2005/8/layout/list1"/>
    <dgm:cxn modelId="{C3C62F76-7225-4F7A-84EC-335605B38C83}" type="presParOf" srcId="{3CABF6AB-551D-4A73-B4A3-2D7DC71757A2}" destId="{2A43DF32-BCAA-47CD-9616-7EC39E54E973}" srcOrd="9" destOrd="0" presId="urn:microsoft.com/office/officeart/2005/8/layout/list1"/>
    <dgm:cxn modelId="{A2020952-24A1-4C72-9BCB-B9DA8425ADD9}" type="presParOf" srcId="{3CABF6AB-551D-4A73-B4A3-2D7DC71757A2}" destId="{32D4EDDC-A203-4218-A043-D635F28BC7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604DEA-3191-4579-ACA1-8BF35610596F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787F864B-906A-4A1D-9242-21FFC04B4250}">
      <dgm:prSet phldrT="[Testo]" custT="1"/>
      <dgm:spPr/>
      <dgm:t>
        <a:bodyPr/>
        <a:lstStyle/>
        <a:p>
          <a:pPr algn="ctr"/>
          <a:r>
            <a:rPr lang="it-IT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Corpuscoli di Meissner</a:t>
          </a:r>
          <a:endParaRPr lang="it-IT" sz="1800" dirty="0"/>
        </a:p>
      </dgm:t>
    </dgm:pt>
    <dgm:pt modelId="{14E1AEEA-FB5C-47C5-97C6-1922DD6D87F5}" type="parTrans" cxnId="{22A4B0ED-AB6E-4E95-B219-28EEACEC1EB9}">
      <dgm:prSet/>
      <dgm:spPr/>
      <dgm:t>
        <a:bodyPr/>
        <a:lstStyle/>
        <a:p>
          <a:pPr algn="just"/>
          <a:endParaRPr lang="it-I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96E0D53-BB87-4EC8-BA78-F3A5FEEFCB74}" type="sibTrans" cxnId="{22A4B0ED-AB6E-4E95-B219-28EEACEC1EB9}">
      <dgm:prSet/>
      <dgm:spPr/>
      <dgm:t>
        <a:bodyPr/>
        <a:lstStyle/>
        <a:p>
          <a:pPr algn="just"/>
          <a:endParaRPr lang="it-I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B622FBC-2B57-42CD-B4B2-0A17623903F5}">
      <dgm:prSet phldrT="[Testo]" custT="1"/>
      <dgm:spPr/>
      <dgm:t>
        <a:bodyPr/>
        <a:lstStyle/>
        <a:p>
          <a:pPr algn="ctr"/>
          <a:r>
            <a:rPr lang="it-IT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Dischi di Merkel</a:t>
          </a:r>
          <a:endParaRPr lang="it-IT" sz="1800" dirty="0"/>
        </a:p>
      </dgm:t>
    </dgm:pt>
    <dgm:pt modelId="{B3A336B2-97EB-4CF1-ACD1-410CF3A69AC0}" type="parTrans" cxnId="{FBE040F8-5D43-4953-976C-9F5F4B07A329}">
      <dgm:prSet/>
      <dgm:spPr/>
      <dgm:t>
        <a:bodyPr/>
        <a:lstStyle/>
        <a:p>
          <a:pPr algn="just"/>
          <a:endParaRPr lang="it-I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CA71D98-4425-43FE-8A6C-5BF7B3FD0CFB}" type="sibTrans" cxnId="{FBE040F8-5D43-4953-976C-9F5F4B07A329}">
      <dgm:prSet/>
      <dgm:spPr/>
      <dgm:t>
        <a:bodyPr/>
        <a:lstStyle/>
        <a:p>
          <a:pPr algn="just"/>
          <a:endParaRPr lang="it-I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CA9CDA2-69B2-4AC8-85AE-287D7CFF1FC4}">
      <dgm:prSet phldrT="[Testo]" custT="1"/>
      <dgm:spPr/>
      <dgm:t>
        <a:bodyPr/>
        <a:lstStyle/>
        <a:p>
          <a:pPr algn="ctr"/>
          <a:r>
            <a:rPr lang="it-IT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Corpuscoli di Pacini</a:t>
          </a:r>
          <a:endParaRPr lang="it-IT" sz="1800" dirty="0"/>
        </a:p>
      </dgm:t>
    </dgm:pt>
    <dgm:pt modelId="{BE4C5C43-30DF-4C7C-A98C-A9A9825EDFF4}" type="parTrans" cxnId="{6CB2BE6C-5872-41FA-8F00-42FD974EFB15}">
      <dgm:prSet/>
      <dgm:spPr/>
      <dgm:t>
        <a:bodyPr/>
        <a:lstStyle/>
        <a:p>
          <a:pPr algn="just"/>
          <a:endParaRPr lang="it-I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9A62BD9-A927-4370-9F20-A15D34969BCA}" type="sibTrans" cxnId="{6CB2BE6C-5872-41FA-8F00-42FD974EFB15}">
      <dgm:prSet/>
      <dgm:spPr/>
      <dgm:t>
        <a:bodyPr/>
        <a:lstStyle/>
        <a:p>
          <a:pPr algn="just"/>
          <a:endParaRPr lang="it-I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1221ACD-4A8E-4EFA-B7F7-A08C8C834E52}">
      <dgm:prSet custT="1"/>
      <dgm:spPr/>
      <dgm:t>
        <a:bodyPr/>
        <a:lstStyle/>
        <a:p>
          <a:pPr algn="ctr"/>
          <a:r>
            <a:rPr lang="it-IT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Corpuscoli di Ruffini</a:t>
          </a:r>
        </a:p>
      </dgm:t>
    </dgm:pt>
    <dgm:pt modelId="{985DDC1D-1ECB-4DBC-B040-D8A00C58CF17}" type="parTrans" cxnId="{239691D6-45EB-4641-8EB1-9F54EDD8A44E}">
      <dgm:prSet/>
      <dgm:spPr/>
      <dgm:t>
        <a:bodyPr/>
        <a:lstStyle/>
        <a:p>
          <a:pPr algn="just"/>
          <a:endParaRPr lang="it-I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8C31802-ABC9-4A2F-83E4-13DFAC1CB582}" type="sibTrans" cxnId="{239691D6-45EB-4641-8EB1-9F54EDD8A44E}">
      <dgm:prSet/>
      <dgm:spPr/>
      <dgm:t>
        <a:bodyPr/>
        <a:lstStyle/>
        <a:p>
          <a:pPr algn="just"/>
          <a:endParaRPr lang="it-I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1ADD70B-6300-42A3-906E-CCCDC40EB209}" type="pres">
      <dgm:prSet presAssocID="{D0604DEA-3191-4579-ACA1-8BF3561059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70EB06-A26F-46B7-AD62-1ACAF658E979}" type="pres">
      <dgm:prSet presAssocID="{787F864B-906A-4A1D-9242-21FFC04B42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345BE4-AC29-429E-9597-6DF1F254187B}" type="pres">
      <dgm:prSet presAssocID="{296E0D53-BB87-4EC8-BA78-F3A5FEEFCB74}" presName="sibTrans" presStyleCnt="0"/>
      <dgm:spPr/>
    </dgm:pt>
    <dgm:pt modelId="{1D94728E-F01F-4961-97EF-84D99370EC1A}" type="pres">
      <dgm:prSet presAssocID="{BB622FBC-2B57-42CD-B4B2-0A17623903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57C82C4-9D3A-497E-863C-E12DE6B391B3}" type="pres">
      <dgm:prSet presAssocID="{4CA71D98-4425-43FE-8A6C-5BF7B3FD0CFB}" presName="sibTrans" presStyleCnt="0"/>
      <dgm:spPr/>
    </dgm:pt>
    <dgm:pt modelId="{47050BE4-5C0B-4BF6-9DF7-4F3E8E5D6A7B}" type="pres">
      <dgm:prSet presAssocID="{2CA9CDA2-69B2-4AC8-85AE-287D7CFF1FC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575C3B-8A27-419B-89F9-8A00684202CE}" type="pres">
      <dgm:prSet presAssocID="{09A62BD9-A927-4370-9F20-A15D34969BCA}" presName="sibTrans" presStyleCnt="0"/>
      <dgm:spPr/>
    </dgm:pt>
    <dgm:pt modelId="{FBC35DFB-8BB0-4915-A7A2-A2A3FBB6168E}" type="pres">
      <dgm:prSet presAssocID="{C1221ACD-4A8E-4EFA-B7F7-A08C8C834E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AD4BD38-1DA0-47B3-8CED-A2662E3E1B04}" type="presOf" srcId="{BB622FBC-2B57-42CD-B4B2-0A17623903F5}" destId="{1D94728E-F01F-4961-97EF-84D99370EC1A}" srcOrd="0" destOrd="0" presId="urn:microsoft.com/office/officeart/2005/8/layout/default"/>
    <dgm:cxn modelId="{DB26C9CC-A7BA-4C66-AE40-50E7D2D22143}" type="presOf" srcId="{C1221ACD-4A8E-4EFA-B7F7-A08C8C834E52}" destId="{FBC35DFB-8BB0-4915-A7A2-A2A3FBB6168E}" srcOrd="0" destOrd="0" presId="urn:microsoft.com/office/officeart/2005/8/layout/default"/>
    <dgm:cxn modelId="{49E0F663-C849-4066-B437-71FC09326260}" type="presOf" srcId="{2CA9CDA2-69B2-4AC8-85AE-287D7CFF1FC4}" destId="{47050BE4-5C0B-4BF6-9DF7-4F3E8E5D6A7B}" srcOrd="0" destOrd="0" presId="urn:microsoft.com/office/officeart/2005/8/layout/default"/>
    <dgm:cxn modelId="{B09492FB-4290-4628-9149-9CACEA88C83F}" type="presOf" srcId="{D0604DEA-3191-4579-ACA1-8BF35610596F}" destId="{A1ADD70B-6300-42A3-906E-CCCDC40EB209}" srcOrd="0" destOrd="0" presId="urn:microsoft.com/office/officeart/2005/8/layout/default"/>
    <dgm:cxn modelId="{22A4B0ED-AB6E-4E95-B219-28EEACEC1EB9}" srcId="{D0604DEA-3191-4579-ACA1-8BF35610596F}" destId="{787F864B-906A-4A1D-9242-21FFC04B4250}" srcOrd="0" destOrd="0" parTransId="{14E1AEEA-FB5C-47C5-97C6-1922DD6D87F5}" sibTransId="{296E0D53-BB87-4EC8-BA78-F3A5FEEFCB74}"/>
    <dgm:cxn modelId="{FBE040F8-5D43-4953-976C-9F5F4B07A329}" srcId="{D0604DEA-3191-4579-ACA1-8BF35610596F}" destId="{BB622FBC-2B57-42CD-B4B2-0A17623903F5}" srcOrd="1" destOrd="0" parTransId="{B3A336B2-97EB-4CF1-ACD1-410CF3A69AC0}" sibTransId="{4CA71D98-4425-43FE-8A6C-5BF7B3FD0CFB}"/>
    <dgm:cxn modelId="{239691D6-45EB-4641-8EB1-9F54EDD8A44E}" srcId="{D0604DEA-3191-4579-ACA1-8BF35610596F}" destId="{C1221ACD-4A8E-4EFA-B7F7-A08C8C834E52}" srcOrd="3" destOrd="0" parTransId="{985DDC1D-1ECB-4DBC-B040-D8A00C58CF17}" sibTransId="{58C31802-ABC9-4A2F-83E4-13DFAC1CB582}"/>
    <dgm:cxn modelId="{6CB2BE6C-5872-41FA-8F00-42FD974EFB15}" srcId="{D0604DEA-3191-4579-ACA1-8BF35610596F}" destId="{2CA9CDA2-69B2-4AC8-85AE-287D7CFF1FC4}" srcOrd="2" destOrd="0" parTransId="{BE4C5C43-30DF-4C7C-A98C-A9A9825EDFF4}" sibTransId="{09A62BD9-A927-4370-9F20-A15D34969BCA}"/>
    <dgm:cxn modelId="{015E005D-4F90-4556-9828-B01E974F19A3}" type="presOf" srcId="{787F864B-906A-4A1D-9242-21FFC04B4250}" destId="{7D70EB06-A26F-46B7-AD62-1ACAF658E979}" srcOrd="0" destOrd="0" presId="urn:microsoft.com/office/officeart/2005/8/layout/default"/>
    <dgm:cxn modelId="{5AC3DED6-294F-4FBB-9CC8-E9C059742900}" type="presParOf" srcId="{A1ADD70B-6300-42A3-906E-CCCDC40EB209}" destId="{7D70EB06-A26F-46B7-AD62-1ACAF658E979}" srcOrd="0" destOrd="0" presId="urn:microsoft.com/office/officeart/2005/8/layout/default"/>
    <dgm:cxn modelId="{7E821990-D89C-4B32-BB26-0DC67698747D}" type="presParOf" srcId="{A1ADD70B-6300-42A3-906E-CCCDC40EB209}" destId="{40345BE4-AC29-429E-9597-6DF1F254187B}" srcOrd="1" destOrd="0" presId="urn:microsoft.com/office/officeart/2005/8/layout/default"/>
    <dgm:cxn modelId="{B2899112-1F41-4AD1-8327-2EE1BF8A9649}" type="presParOf" srcId="{A1ADD70B-6300-42A3-906E-CCCDC40EB209}" destId="{1D94728E-F01F-4961-97EF-84D99370EC1A}" srcOrd="2" destOrd="0" presId="urn:microsoft.com/office/officeart/2005/8/layout/default"/>
    <dgm:cxn modelId="{0CFCD7D9-61BF-4358-AD27-91EA1FD709AB}" type="presParOf" srcId="{A1ADD70B-6300-42A3-906E-CCCDC40EB209}" destId="{A57C82C4-9D3A-497E-863C-E12DE6B391B3}" srcOrd="3" destOrd="0" presId="urn:microsoft.com/office/officeart/2005/8/layout/default"/>
    <dgm:cxn modelId="{D50354BF-4727-4998-9A94-B8C64BD7C45F}" type="presParOf" srcId="{A1ADD70B-6300-42A3-906E-CCCDC40EB209}" destId="{47050BE4-5C0B-4BF6-9DF7-4F3E8E5D6A7B}" srcOrd="4" destOrd="0" presId="urn:microsoft.com/office/officeart/2005/8/layout/default"/>
    <dgm:cxn modelId="{039FEB0C-DAA0-45AE-9B5D-6F06DB85CDB3}" type="presParOf" srcId="{A1ADD70B-6300-42A3-906E-CCCDC40EB209}" destId="{2D575C3B-8A27-419B-89F9-8A00684202CE}" srcOrd="5" destOrd="0" presId="urn:microsoft.com/office/officeart/2005/8/layout/default"/>
    <dgm:cxn modelId="{F1E888ED-8F80-4124-A00B-5E547E70957B}" type="presParOf" srcId="{A1ADD70B-6300-42A3-906E-CCCDC40EB209}" destId="{FBC35DFB-8BB0-4915-A7A2-A2A3FBB6168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D066-5D8D-4A06-B6FD-61BC08C8B21F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233A-920D-4B4D-AA70-2C4A0025E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83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7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82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33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170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546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593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789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993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35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47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2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75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40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13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601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98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4962FCF-865C-48F0-8EB6-BDECF8DBD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3209EF3-C4A4-4B10-AE61-A1EA700FE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DCEED5D-1CA3-4B8C-A7B8-768BBFDB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D44-0B48-42B9-97CC-5CB37399F22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DE83EED-DDA5-4E6E-BB79-2EF4252C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A3FE62F-92F8-458D-83E2-6FF51C34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D4FA-6692-4B3F-951A-3C66A1E71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3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92B9C5A-642C-4092-BE72-4F3750EE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E8B8AC4-BE58-4D07-8F81-0C81BC23F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FF2AE2A-DFD2-4019-A563-850EDA1C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D44-0B48-42B9-97CC-5CB37399F22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46C543-F965-4FAC-B054-4481B6D6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0895F4C-FE1B-45D4-B8FA-C26C87EB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D4FA-6692-4B3F-951A-3C66A1E71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358D05D3-CA01-45D5-BFB8-01DC0BF7F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9AE3F83-1B53-42BC-9C07-37DBE3AB8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A34BF30-35D5-4325-A1E6-C1FD5A81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D44-0B48-42B9-97CC-5CB37399F22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1929B30-0C36-485E-A095-970ACA7F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A2B0AFC-05C3-4F6E-A6B9-2E2DEF3A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D4FA-6692-4B3F-951A-3C66A1E71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83422F-7A98-4197-9447-147B47D6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4A52751-40D6-4646-BF45-6A59BFE64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7E269ED-48E2-4671-9B9C-69FD9908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D44-0B48-42B9-97CC-5CB37399F22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644E184-4B17-4551-9F54-10078C14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FFEFBC-BEC4-4E72-A196-C2731EE2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D4FA-6692-4B3F-951A-3C66A1E71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8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ED9F2C-2635-4FE8-A6C8-3EDAC46C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559175A-DEC2-49BD-975D-D6F00D826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F248197-8E8F-4BCC-BF28-FD697867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D44-0B48-42B9-97CC-5CB37399F22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5E39B51-E528-470E-9A17-11292A26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7EF7569-422A-4C40-AF16-9013489E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D4FA-6692-4B3F-951A-3C66A1E71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2C0937-9C3F-490E-B9F2-6847C491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2D6C0C8-F2C4-49BD-8601-44A49BCE6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11043F3-2269-48C7-914D-4A33E85C7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4312B85-86FB-4302-8BBA-18EE92987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D44-0B48-42B9-97CC-5CB37399F22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B0F9598-7E48-42DE-BAB0-1A74AF7F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0F1375A-8917-4274-81BC-CD5B1894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D4FA-6692-4B3F-951A-3C66A1E71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9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5A306E-CFCB-4C21-9302-D8ED697E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5233592-BF46-495D-8F81-2D08D3CA6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B53254B-F600-48ED-875C-B03DB3171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08E107BB-CFA5-482B-BD53-A1E1CFCB3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55EC4822-5FAC-4C26-BF89-6109E1250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CDD165B-BE89-4DC3-8647-4324C068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D44-0B48-42B9-97CC-5CB37399F22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A9298ED-3E71-4F88-95A4-084A80AE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50683EEE-8626-461A-B694-2E9BFACCD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D4FA-6692-4B3F-951A-3C66A1E71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2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0252F73-F8EC-4EFE-A4B1-9D94E355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D52EEC7-4F75-4F7D-A6B2-6052054A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D44-0B48-42B9-97CC-5CB37399F22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63DB8C1F-84A7-4DCC-A67B-F0B29B1F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B8DCCBB-D653-4B6A-A6BF-C6E2770B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D4FA-6692-4B3F-951A-3C66A1E71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5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C383A9AE-F98E-4C4B-BAFD-3C92ABA2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D44-0B48-42B9-97CC-5CB37399F22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89AAD285-CCDF-4800-A874-91E88C2E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24A66C5-610B-423A-A68B-50B452D9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D4FA-6692-4B3F-951A-3C66A1E71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8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E589329-C3EE-4F2B-BF9E-839AEFFA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3218721-4FF5-4EDD-BCDD-2ABDBFA65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46D26B3-A304-485C-AA80-D788DBB4A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F5B06CC-35A9-457F-819E-F5ED50D0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D44-0B48-42B9-97CC-5CB37399F22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177C102-2F4D-4843-8B3F-23F89651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9DA49DB-B722-4E6A-8521-963A23A9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D4FA-6692-4B3F-951A-3C66A1E71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4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08282F-8E50-4300-B69D-D16D6DF0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9D45D79F-D9B1-4DDD-B4FC-2124B60F2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1DA934C-5D89-4938-B7F4-0B98A7F3E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6262333-5A76-418E-9A89-CC718263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D44-0B48-42B9-97CC-5CB37399F22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EA5BC99-5BE2-4DCD-ACD0-31835FB7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117A811-9989-47DC-B399-DB908E94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D4FA-6692-4B3F-951A-3C66A1E71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2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D016F5C-45CB-4BE1-A13B-09137AA7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93DA606-4D38-4D06-88AA-DBD6ED6C9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6997A56-243A-4CAF-9E28-D9036DDE8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D44-0B48-42B9-97CC-5CB37399F22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75384F5-1401-477F-AB16-B7C30CCFB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9ABE11F-2002-4728-8B15-25DCA69C2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3D4FA-6692-4B3F-951A-3C66A1E71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71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C0F45469-9955-46F9-9418-C4B54C9944CA}"/>
              </a:ext>
            </a:extLst>
          </p:cNvPr>
          <p:cNvSpPr/>
          <p:nvPr/>
        </p:nvSpPr>
        <p:spPr>
          <a:xfrm>
            <a:off x="336947" y="335845"/>
            <a:ext cx="11175206" cy="6186309"/>
          </a:xfrm>
          <a:prstGeom prst="rect">
            <a:avLst/>
          </a:prstGeom>
          <a:solidFill>
            <a:srgbClr val="DFFDF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  <a:cs typeface="Aparajita" panose="020B0502040204020203" pitchFamily="18" charset="0"/>
              </a:rPr>
              <a:t>Mese della Scienza 2018</a:t>
            </a:r>
          </a:p>
          <a:p>
            <a:pPr algn="ctr"/>
            <a:r>
              <a:rPr lang="it-IT" sz="4000" dirty="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  <a:cs typeface="Aparajita" panose="020B0502040204020203" pitchFamily="18" charset="0"/>
              </a:rPr>
              <a:t>10 novembre 2018 </a:t>
            </a:r>
          </a:p>
          <a:p>
            <a:pPr algn="ctr"/>
            <a:endParaRPr lang="it-IT" sz="2800" dirty="0">
              <a:latin typeface="Ink Free" panose="03080402000500000000" pitchFamily="66" charset="0"/>
              <a:cs typeface="Aparajita" panose="020B0502040204020203" pitchFamily="18" charset="0"/>
            </a:endParaRPr>
          </a:p>
          <a:p>
            <a:pPr algn="ctr"/>
            <a:r>
              <a:rPr lang="it-IT" sz="8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Ink Free" panose="03080402000500000000" pitchFamily="66" charset="0"/>
                <a:cs typeface="Aparajita" panose="020B0502040204020203" pitchFamily="18" charset="0"/>
              </a:rPr>
              <a:t>La curiosità fa lo scienziato</a:t>
            </a:r>
          </a:p>
          <a:p>
            <a:pPr algn="ctr"/>
            <a:endParaRPr lang="it-IT" sz="3200" dirty="0">
              <a:latin typeface="Ink Free" panose="03080402000500000000" pitchFamily="66" charset="0"/>
              <a:cs typeface="Aparajita" panose="020B0502040204020203" pitchFamily="18" charset="0"/>
            </a:endParaRPr>
          </a:p>
          <a:p>
            <a:pPr algn="ctr"/>
            <a:r>
              <a:rPr lang="it-IT" sz="4000" dirty="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  <a:cs typeface="Aparajita" panose="020B0502040204020203" pitchFamily="18" charset="0"/>
              </a:rPr>
              <a:t>Biblioteca Comunale A. Delfini </a:t>
            </a:r>
          </a:p>
          <a:p>
            <a:pPr algn="ctr"/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  <a:cs typeface="Aparajita" panose="020B0502040204020203" pitchFamily="18" charset="0"/>
              </a:rPr>
              <a:t>Powered by </a:t>
            </a:r>
            <a:r>
              <a:rPr lang="it-IT" sz="4000" b="1" dirty="0" err="1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  <a:cs typeface="Aparajita" panose="020B0502040204020203" pitchFamily="18" charset="0"/>
              </a:rPr>
              <a:t>Inco.scienza</a:t>
            </a:r>
            <a:endParaRPr lang="it-IT" sz="4000" b="1" dirty="0">
              <a:solidFill>
                <a:schemeClr val="bg1">
                  <a:lumMod val="50000"/>
                </a:schemeClr>
              </a:solidFill>
              <a:latin typeface="Ink Free" panose="03080402000500000000" pitchFamily="66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8A7D50A9-E69B-4376-94C8-2796B8ECEBAA}"/>
              </a:ext>
            </a:extLst>
          </p:cNvPr>
          <p:cNvSpPr/>
          <p:nvPr/>
        </p:nvSpPr>
        <p:spPr>
          <a:xfrm>
            <a:off x="1298823" y="192804"/>
            <a:ext cx="8879980" cy="62170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99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Tatto e   </a:t>
            </a:r>
            <a:r>
              <a:rPr lang="it-IT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animali</a:t>
            </a:r>
            <a:endParaRPr lang="it-IT" sz="19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A7E019F-5A91-485B-A70D-14422C46F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930"/>
            <a:ext cx="8454406" cy="567213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348FA99B-99AE-4731-9590-89C0575C08C3}"/>
              </a:ext>
            </a:extLst>
          </p:cNvPr>
          <p:cNvSpPr/>
          <p:nvPr/>
        </p:nvSpPr>
        <p:spPr>
          <a:xfrm>
            <a:off x="8758238" y="2008852"/>
            <a:ext cx="3105156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Usa come organo tattile la sua </a:t>
            </a:r>
            <a:r>
              <a:rPr lang="it-IT" sz="2400" b="1" dirty="0">
                <a:solidFill>
                  <a:srgbClr val="00B050"/>
                </a:solidFill>
              </a:rPr>
              <a:t>lingua</a:t>
            </a:r>
            <a:r>
              <a:rPr lang="it-IT" sz="2400" b="1" dirty="0"/>
              <a:t>, </a:t>
            </a:r>
            <a:r>
              <a:rPr lang="it-IT" sz="2400" dirty="0"/>
              <a:t>che può allungarsi ben 4 cm oltre il becco e permette di individuare  e tirar fuori larve d’insetto  nascoste sul fondo delle gallerie più profonde.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C58EC689-8FE4-47A1-83DB-6985E7FDD5B0}"/>
              </a:ext>
            </a:extLst>
          </p:cNvPr>
          <p:cNvSpPr/>
          <p:nvPr/>
        </p:nvSpPr>
        <p:spPr>
          <a:xfrm>
            <a:off x="9067803" y="1030450"/>
            <a:ext cx="2154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n/>
                <a:solidFill>
                  <a:srgbClr val="00B050"/>
                </a:solidFill>
                <a:latin typeface="Ink Free" panose="03080402000500000000" pitchFamily="66" charset="0"/>
              </a:rPr>
              <a:t>Il picchio</a:t>
            </a:r>
            <a:endParaRPr lang="it-IT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F91F744-D6AC-47D0-AB66-4335B7540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3"/>
          <a:stretch/>
        </p:blipFill>
        <p:spPr>
          <a:xfrm>
            <a:off x="316706" y="1116885"/>
            <a:ext cx="7657857" cy="516082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F8C31F8C-2429-4908-9C0C-6C2D236D36D5}"/>
              </a:ext>
            </a:extLst>
          </p:cNvPr>
          <p:cNvSpPr/>
          <p:nvPr/>
        </p:nvSpPr>
        <p:spPr>
          <a:xfrm>
            <a:off x="8389143" y="2486024"/>
            <a:ext cx="3012282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Ha il naso circondato da ben </a:t>
            </a:r>
            <a:r>
              <a:rPr lang="it-IT" sz="2400" b="1" dirty="0">
                <a:solidFill>
                  <a:srgbClr val="00B050"/>
                </a:solidFill>
              </a:rPr>
              <a:t>22 tentacoli mobili  </a:t>
            </a:r>
            <a:r>
              <a:rPr lang="it-IT" sz="2400" dirty="0"/>
              <a:t>che le permettono di cercare il cibo nella tana e nelle gallerie buie nelle quali vive.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AEB941A1-FD99-49C2-AFF3-7286548887B0}"/>
              </a:ext>
            </a:extLst>
          </p:cNvPr>
          <p:cNvSpPr/>
          <p:nvPr/>
        </p:nvSpPr>
        <p:spPr>
          <a:xfrm>
            <a:off x="316706" y="302744"/>
            <a:ext cx="5891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n/>
                <a:solidFill>
                  <a:srgbClr val="00B050"/>
                </a:solidFill>
                <a:latin typeface="Ink Free" panose="03080402000500000000" pitchFamily="66" charset="0"/>
              </a:rPr>
              <a:t>La talpa dal muso stellato</a:t>
            </a:r>
            <a:endParaRPr lang="it-IT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F8C31F8C-2429-4908-9C0C-6C2D236D36D5}"/>
              </a:ext>
            </a:extLst>
          </p:cNvPr>
          <p:cNvSpPr/>
          <p:nvPr/>
        </p:nvSpPr>
        <p:spPr>
          <a:xfrm>
            <a:off x="521431" y="1133360"/>
            <a:ext cx="1135148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Sono dotati di peli chiamati </a:t>
            </a:r>
            <a:r>
              <a:rPr lang="it-IT" sz="2400" i="1" dirty="0" err="1"/>
              <a:t>setae</a:t>
            </a:r>
            <a:r>
              <a:rPr lang="it-IT" sz="2400" dirty="0"/>
              <a:t> che fungono da organi tattili e visivi </a:t>
            </a:r>
            <a:r>
              <a:rPr lang="it-IT" sz="2400" dirty="0">
                <a:sym typeface="Wingdings" panose="05000000000000000000" pitchFamily="2" charset="2"/>
              </a:rPr>
              <a:t> sono </a:t>
            </a:r>
            <a:r>
              <a:rPr lang="it-IT" sz="2400" dirty="0"/>
              <a:t>sensibili a vari livelli di pressione e vibrazioni anche di piccola entità, così da rilevare sulla ragnatela prede e conspecifici (corteggiamento).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2C64AF29-CD3C-4FD5-A4A3-BA511D87DD8E}"/>
              </a:ext>
            </a:extLst>
          </p:cNvPr>
          <p:cNvSpPr/>
          <p:nvPr/>
        </p:nvSpPr>
        <p:spPr>
          <a:xfrm>
            <a:off x="5471985" y="231749"/>
            <a:ext cx="1786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n/>
                <a:solidFill>
                  <a:srgbClr val="00B050"/>
                </a:solidFill>
                <a:latin typeface="Ink Free" panose="03080402000500000000" pitchFamily="66" charset="0"/>
              </a:rPr>
              <a:t>I ragni</a:t>
            </a:r>
            <a:endParaRPr lang="it-IT" sz="4000" dirty="0">
              <a:solidFill>
                <a:srgbClr val="00B050"/>
              </a:solidFill>
            </a:endParaRPr>
          </a:p>
        </p:txBody>
      </p:sp>
      <p:pic>
        <p:nvPicPr>
          <p:cNvPr id="7172" name="Picture 4" descr="Related image">
            <a:extLst>
              <a:ext uri="{FF2B5EF4-FFF2-40B4-BE49-F238E27FC236}">
                <a16:creationId xmlns:a16="http://schemas.microsoft.com/office/drawing/2014/main" xmlns="" id="{2C1EA364-F371-4F38-BD6B-E44F62B0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6" y="2881357"/>
            <a:ext cx="4791074" cy="35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3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wwfcaserta.org/images/pipistrelli/vedere_orec2.jpg">
            <a:extLst>
              <a:ext uri="{FF2B5EF4-FFF2-40B4-BE49-F238E27FC236}">
                <a16:creationId xmlns:a16="http://schemas.microsoft.com/office/drawing/2014/main" xmlns="" id="{CAC20512-22D0-4AF6-8F4D-FBE64268D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0"/>
          <a:stretch/>
        </p:blipFill>
        <p:spPr bwMode="auto">
          <a:xfrm>
            <a:off x="6095998" y="3183262"/>
            <a:ext cx="6041594" cy="356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F8C31F8C-2429-4908-9C0C-6C2D236D36D5}"/>
              </a:ext>
            </a:extLst>
          </p:cNvPr>
          <p:cNvSpPr/>
          <p:nvPr/>
        </p:nvSpPr>
        <p:spPr>
          <a:xfrm>
            <a:off x="307251" y="903195"/>
            <a:ext cx="1157749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Sono pipistrelli insettivori dotati di un’ottima visione notturna in bianco e nero, ma sono fortemente miopi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4214E6D1-1DE1-424E-A54F-33B55698E5F2}"/>
              </a:ext>
            </a:extLst>
          </p:cNvPr>
          <p:cNvSpPr/>
          <p:nvPr/>
        </p:nvSpPr>
        <p:spPr>
          <a:xfrm>
            <a:off x="307250" y="3813798"/>
            <a:ext cx="5607776" cy="23083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95000"/>
                  </a:schemeClr>
                </a:solidFill>
              </a:rPr>
              <a:t>Quando i suoni colpiscono un oggetto, vengono riflessi e percepiti dalle sensibilissime orecchie dei pipistrelli, che ricavano così informazioni sulla forma, la consistenza, la velocità e la direzione dell’oggetto. </a:t>
            </a:r>
            <a:endParaRPr lang="it-IT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2A0FFD02-D7A8-483D-8712-F6928FAE6C4A}"/>
              </a:ext>
            </a:extLst>
          </p:cNvPr>
          <p:cNvSpPr/>
          <p:nvPr/>
        </p:nvSpPr>
        <p:spPr>
          <a:xfrm>
            <a:off x="4380132" y="126632"/>
            <a:ext cx="3886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n/>
                <a:solidFill>
                  <a:schemeClr val="accent4"/>
                </a:solidFill>
                <a:latin typeface="Ink Free" panose="03080402000500000000" pitchFamily="66" charset="0"/>
              </a:rPr>
              <a:t>I microchirotteri</a:t>
            </a:r>
            <a:endParaRPr lang="it-IT" sz="4000" dirty="0">
              <a:solidFill>
                <a:schemeClr val="accent4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E27B03A-A943-4D05-8767-CCD011E40214}"/>
              </a:ext>
            </a:extLst>
          </p:cNvPr>
          <p:cNvSpPr/>
          <p:nvPr/>
        </p:nvSpPr>
        <p:spPr>
          <a:xfrm>
            <a:off x="307252" y="1982933"/>
            <a:ext cx="11577497" cy="1200329"/>
          </a:xfrm>
          <a:prstGeom prst="rect">
            <a:avLst/>
          </a:prstGeom>
          <a:solidFill>
            <a:srgbClr val="E7FFF5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ym typeface="Wingdings" panose="05000000000000000000" pitchFamily="2" charset="2"/>
              </a:rPr>
              <a:t>Grazie all’</a:t>
            </a:r>
            <a:r>
              <a:rPr lang="it-IT" sz="2400" b="1" dirty="0">
                <a:solidFill>
                  <a:schemeClr val="accent4"/>
                </a:solidFill>
                <a:sym typeface="Wingdings" panose="05000000000000000000" pitchFamily="2" charset="2"/>
              </a:rPr>
              <a:t>ec</a:t>
            </a:r>
            <a:r>
              <a:rPr lang="it-IT" sz="2400" b="1" dirty="0">
                <a:solidFill>
                  <a:schemeClr val="accent4"/>
                </a:solidFill>
              </a:rPr>
              <a:t>o-localizzazione </a:t>
            </a:r>
            <a:r>
              <a:rPr lang="it-IT" sz="2400" dirty="0"/>
              <a:t>gli spostamenti e la visione notturna sono ottimizzati. </a:t>
            </a:r>
          </a:p>
          <a:p>
            <a:pPr algn="just"/>
            <a:r>
              <a:rPr lang="it-IT" sz="2400" dirty="0"/>
              <a:t>Producono </a:t>
            </a:r>
            <a:r>
              <a:rPr lang="it-IT" sz="2400" b="1" dirty="0">
                <a:solidFill>
                  <a:schemeClr val="accent4"/>
                </a:solidFill>
              </a:rPr>
              <a:t>ultrasuoni</a:t>
            </a:r>
            <a:r>
              <a:rPr lang="it-IT" sz="2400" dirty="0"/>
              <a:t> con la laringe e li emettono dal naso o dalla bocca. </a:t>
            </a:r>
          </a:p>
          <a:p>
            <a:pPr algn="just"/>
            <a:r>
              <a:rPr lang="it-IT" sz="2400" b="1" i="1" dirty="0">
                <a:solidFill>
                  <a:schemeClr val="bg1">
                    <a:lumMod val="50000"/>
                  </a:schemeClr>
                </a:solidFill>
              </a:rPr>
              <a:t>Intervallo di frequenza dei suoni</a:t>
            </a:r>
            <a:r>
              <a:rPr lang="it-IT" sz="2400" dirty="0"/>
              <a:t>: 14000-100000 Hz </a:t>
            </a:r>
            <a:r>
              <a:rPr lang="it-IT" sz="2000" dirty="0">
                <a:sym typeface="Wingdings" panose="05000000000000000000" pitchFamily="2" charset="2"/>
              </a:rPr>
              <a:t> percezione </a:t>
            </a:r>
            <a:r>
              <a:rPr lang="it-IT" sz="2000" dirty="0"/>
              <a:t>orecchio umano: 20-20000 Hz.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475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F8C31F8C-2429-4908-9C0C-6C2D236D36D5}"/>
              </a:ext>
            </a:extLst>
          </p:cNvPr>
          <p:cNvSpPr/>
          <p:nvPr/>
        </p:nvSpPr>
        <p:spPr>
          <a:xfrm>
            <a:off x="323989" y="1355946"/>
            <a:ext cx="7605574" cy="2677656"/>
          </a:xfrm>
          <a:prstGeom prst="rect">
            <a:avLst/>
          </a:prstGeom>
          <a:solidFill>
            <a:srgbClr val="FEFCE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La linea laterale è un organo sensoriale caratteristico dei vertebrati acquatici, principalmente dei pesci, che consente di valutare il movimento dell'acqua. </a:t>
            </a:r>
          </a:p>
          <a:p>
            <a:pPr algn="just"/>
            <a:r>
              <a:rPr lang="it-IT" sz="2400" dirty="0"/>
              <a:t>Parte dalle branchie ed arriva sino alla coda  </a:t>
            </a:r>
          </a:p>
          <a:p>
            <a:pPr algn="just"/>
            <a:r>
              <a:rPr lang="it-IT" sz="2400" dirty="0"/>
              <a:t>L'unità funzionale del sistema è il </a:t>
            </a:r>
            <a:r>
              <a:rPr lang="it-IT" sz="2400" b="1" dirty="0" err="1">
                <a:solidFill>
                  <a:schemeClr val="accent2"/>
                </a:solidFill>
              </a:rPr>
              <a:t>neuromasto</a:t>
            </a:r>
            <a:r>
              <a:rPr lang="it-IT" sz="2400" dirty="0"/>
              <a:t>, un organello costituito da un gruppo di cellule ciliate (verso l’esterno) e da una cupola che le racchiude.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2A0FFD02-D7A8-483D-8712-F6928FAE6C4A}"/>
              </a:ext>
            </a:extLst>
          </p:cNvPr>
          <p:cNvSpPr/>
          <p:nvPr/>
        </p:nvSpPr>
        <p:spPr>
          <a:xfrm>
            <a:off x="1902384" y="390394"/>
            <a:ext cx="8387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>
                <a:ln/>
                <a:solidFill>
                  <a:schemeClr val="accent2"/>
                </a:solidFill>
                <a:latin typeface="Ink Free" panose="03080402000500000000" pitchFamily="66" charset="0"/>
              </a:rPr>
              <a:t>I pesci e il sistema della linea laterale</a:t>
            </a:r>
            <a:endParaRPr lang="it-IT" sz="4000" dirty="0">
              <a:solidFill>
                <a:schemeClr val="accent2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E040F9E-0906-424B-B2E1-E3C5B23AA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478" y="1428041"/>
            <a:ext cx="3833533" cy="25334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E0688DA-AC80-4064-9F23-E8422486F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014"/>
          <a:stretch/>
        </p:blipFill>
        <p:spPr>
          <a:xfrm>
            <a:off x="2667140" y="4192622"/>
            <a:ext cx="3857625" cy="236659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4952E51A-377C-498C-8E8F-C303B9D6D8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530" b="7810"/>
          <a:stretch/>
        </p:blipFill>
        <p:spPr>
          <a:xfrm>
            <a:off x="6881672" y="4630516"/>
            <a:ext cx="38576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2A0FFD02-D7A8-483D-8712-F6928FAE6C4A}"/>
              </a:ext>
            </a:extLst>
          </p:cNvPr>
          <p:cNvSpPr/>
          <p:nvPr/>
        </p:nvSpPr>
        <p:spPr>
          <a:xfrm>
            <a:off x="1902384" y="446976"/>
            <a:ext cx="8387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>
                <a:ln/>
                <a:solidFill>
                  <a:schemeClr val="accent2"/>
                </a:solidFill>
                <a:latin typeface="Ink Free" panose="03080402000500000000" pitchFamily="66" charset="0"/>
              </a:rPr>
              <a:t>I pesci e il sistema della linea laterale</a:t>
            </a:r>
            <a:endParaRPr lang="it-IT" sz="4000" dirty="0">
              <a:solidFill>
                <a:schemeClr val="accent2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EBA10204-3C88-4326-BA33-FF811D8DAF2A}"/>
              </a:ext>
            </a:extLst>
          </p:cNvPr>
          <p:cNvSpPr/>
          <p:nvPr/>
        </p:nvSpPr>
        <p:spPr>
          <a:xfrm>
            <a:off x="262077" y="1437553"/>
            <a:ext cx="5657709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Sono percepiti i movimenti d'acqua generati da altri organismi: </a:t>
            </a:r>
            <a:r>
              <a:rPr lang="it-IT" sz="2400" dirty="0">
                <a:sym typeface="Wingdings" panose="05000000000000000000" pitchFamily="2" charset="2"/>
              </a:rPr>
              <a:t> informazioni su </a:t>
            </a:r>
            <a:r>
              <a:rPr lang="it-IT" sz="2400" dirty="0"/>
              <a:t>posizione, velocità, tipo di organismo, dimensione e modalità di nuoto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anose="05000000000000000000" pitchFamily="2" charset="2"/>
              </a:rPr>
              <a:t>L</a:t>
            </a:r>
            <a:r>
              <a:rPr lang="it-IT" sz="2400" dirty="0"/>
              <a:t>e informazioni consentono di dirigersi verso la preda o di allontanarsi da predatori, promuovere, l'accoppiamento e guidare i movimenti in branco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Importante per i pesci che vivono nelle grotte o in acque torbide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dirty="0"/>
              <a:t>variazioni dei movimenti d'acqua generati da loro stessi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6097A321-8727-4941-B52B-D74C56C71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64"/>
          <a:stretch/>
        </p:blipFill>
        <p:spPr>
          <a:xfrm>
            <a:off x="6096000" y="1437553"/>
            <a:ext cx="5657709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2A0FFD02-D7A8-483D-8712-F6928FAE6C4A}"/>
              </a:ext>
            </a:extLst>
          </p:cNvPr>
          <p:cNvSpPr/>
          <p:nvPr/>
        </p:nvSpPr>
        <p:spPr>
          <a:xfrm>
            <a:off x="2374475" y="446976"/>
            <a:ext cx="7443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>
                <a:ln/>
                <a:solidFill>
                  <a:schemeClr val="accent1"/>
                </a:solidFill>
                <a:latin typeface="Ink Free" panose="03080402000500000000" pitchFamily="66" charset="0"/>
              </a:rPr>
              <a:t>Gli squali e le ampolle di Lorenzini</a:t>
            </a:r>
            <a:endParaRPr lang="it-IT" sz="4000" dirty="0">
              <a:solidFill>
                <a:schemeClr val="accent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5D33A0C-4534-43B0-9072-255250848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22" y="3875954"/>
            <a:ext cx="5348378" cy="27432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D1F8B2F7-9BB1-46BF-8721-A14EC76A7ACE}"/>
              </a:ext>
            </a:extLst>
          </p:cNvPr>
          <p:cNvSpPr/>
          <p:nvPr/>
        </p:nvSpPr>
        <p:spPr>
          <a:xfrm>
            <a:off x="326321" y="1250272"/>
            <a:ext cx="11539358" cy="230832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Sono organi di senso tipici degli Elasmobranchi (squali e razze)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Si trovano nella parte anteriore della testa e formano una rete di canali costituita da piccole sacche piene di gel elettro-conduttivo da cui si dipartono dei piccoli tubi che si aprono sulla superficie della pelle mediante pori </a:t>
            </a:r>
            <a:r>
              <a:rPr lang="it-IT" sz="2400" dirty="0">
                <a:solidFill>
                  <a:schemeClr val="bg1"/>
                </a:solidFill>
                <a:sym typeface="Wingdings" panose="05000000000000000000" pitchFamily="2" charset="2"/>
              </a:rPr>
              <a:t> ciò consente di </a:t>
            </a:r>
            <a:r>
              <a:rPr lang="it-IT" sz="2400" dirty="0">
                <a:solidFill>
                  <a:schemeClr val="bg1"/>
                </a:solidFill>
              </a:rPr>
              <a:t>individuare i campi elettromagnetici prodotti da eventuali prede (anche se queste sono immobili o sotto la sabbia)  e di orientarsi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00A0BA1-D4F8-49CC-A45B-0A794DD5B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059" y="3832910"/>
            <a:ext cx="4991319" cy="283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2A0FFD02-D7A8-483D-8712-F6928FAE6C4A}"/>
              </a:ext>
            </a:extLst>
          </p:cNvPr>
          <p:cNvSpPr/>
          <p:nvPr/>
        </p:nvSpPr>
        <p:spPr>
          <a:xfrm>
            <a:off x="706856" y="607723"/>
            <a:ext cx="10548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>
                <a:ln/>
                <a:solidFill>
                  <a:srgbClr val="986D18"/>
                </a:solidFill>
                <a:latin typeface="Ink Free" panose="03080402000500000000" pitchFamily="66" charset="0"/>
              </a:rPr>
              <a:t>La mascella del coccodrillo: potenza e sensibilità</a:t>
            </a:r>
            <a:endParaRPr lang="it-IT" sz="4000" dirty="0">
              <a:solidFill>
                <a:srgbClr val="986D18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D1F8B2F7-9BB1-46BF-8721-A14EC76A7ACE}"/>
              </a:ext>
            </a:extLst>
          </p:cNvPr>
          <p:cNvSpPr/>
          <p:nvPr/>
        </p:nvSpPr>
        <p:spPr>
          <a:xfrm>
            <a:off x="392441" y="1524156"/>
            <a:ext cx="5552065" cy="4893647"/>
          </a:xfrm>
          <a:prstGeom prst="rect">
            <a:avLst/>
          </a:prstGeom>
          <a:solidFill>
            <a:srgbClr val="FEFCE6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Nonostante determini il morso più forte mai misurato, la </a:t>
            </a:r>
            <a:r>
              <a:rPr lang="it-IT" sz="2400" b="1" dirty="0">
                <a:solidFill>
                  <a:srgbClr val="986D18"/>
                </a:solidFill>
              </a:rPr>
              <a:t>mascella</a:t>
            </a:r>
            <a:r>
              <a:rPr lang="it-IT" sz="2400" dirty="0"/>
              <a:t> del coccodrillo è molto sensibile al tatto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È coperta da migliaia di organi sensoriali, le cui  terminazioni nervose escono da un foro posto nel cranio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dirty="0"/>
              <a:t>ciò consente di  proteggere le fibre nervose presenti nella mascella e garantisce una sensibilità elevata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In questo modo può distinguere tra cibo e detriti e le femmine di coccodrillo possono trasportare i piccoli in bocca senza schiacciarli involontariamente.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6711EA4-7F32-4120-936D-083F5371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07" t="6926" r="6397" b="4052"/>
          <a:stretch/>
        </p:blipFill>
        <p:spPr>
          <a:xfrm>
            <a:off x="6247495" y="2129994"/>
            <a:ext cx="5515674" cy="32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9CFBCBC6-4153-4F8E-AA06-9B82269A3C7B}"/>
              </a:ext>
            </a:extLst>
          </p:cNvPr>
          <p:cNvSpPr/>
          <p:nvPr/>
        </p:nvSpPr>
        <p:spPr>
          <a:xfrm>
            <a:off x="3048000" y="6383965"/>
            <a:ext cx="6096000" cy="2812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 della Scienza - </a:t>
            </a:r>
            <a:r>
              <a:rPr lang="it-IT" sz="12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 A. Delfini di Modena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it-IT" sz="12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Novembre 2018 - 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“Oltre i Sensi”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EF181EB-3359-43F3-8721-58FE696A280D}"/>
              </a:ext>
            </a:extLst>
          </p:cNvPr>
          <p:cNvSpPr/>
          <p:nvPr/>
        </p:nvSpPr>
        <p:spPr>
          <a:xfrm>
            <a:off x="792250" y="281898"/>
            <a:ext cx="100367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Ink Free" panose="03080402000500000000" pitchFamily="66" charset="0"/>
              </a:rPr>
              <a:t>«TOCCA A TE»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CCD3993-5A04-4A57-8D8E-1D82B6A8E642}"/>
              </a:ext>
            </a:extLst>
          </p:cNvPr>
          <p:cNvSpPr/>
          <p:nvPr/>
        </p:nvSpPr>
        <p:spPr>
          <a:xfrm>
            <a:off x="2284646" y="1922989"/>
            <a:ext cx="70519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k Free" panose="03080402000500000000" pitchFamily="66" charset="0"/>
              </a:rPr>
              <a:t>La superficie inganna</a:t>
            </a:r>
          </a:p>
        </p:txBody>
      </p:sp>
      <p:pic>
        <p:nvPicPr>
          <p:cNvPr id="3074" name="Picture 2" descr="Image result for scatola tatto bendato">
            <a:extLst>
              <a:ext uri="{FF2B5EF4-FFF2-40B4-BE49-F238E27FC236}">
                <a16:creationId xmlns:a16="http://schemas.microsoft.com/office/drawing/2014/main" xmlns="" id="{A381B7A4-F455-4D59-8013-6C2D8A803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90" y="3239632"/>
            <a:ext cx="5360442" cy="26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52271B71-9E1E-4076-8407-6587BE301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61" y="1775260"/>
            <a:ext cx="4826399" cy="497927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9CFBCBC6-4153-4F8E-AA06-9B82269A3C7B}"/>
              </a:ext>
            </a:extLst>
          </p:cNvPr>
          <p:cNvSpPr/>
          <p:nvPr/>
        </p:nvSpPr>
        <p:spPr>
          <a:xfrm>
            <a:off x="3048000" y="6383965"/>
            <a:ext cx="6096000" cy="2812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 della Scienza - </a:t>
            </a:r>
            <a:r>
              <a:rPr lang="it-IT" sz="12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 A. Delfini di Modena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it-IT" sz="12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Novembre 2018 - 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“Oltre i Sensi”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F7220ADE-5B24-4A46-9295-43414DECA4CA}"/>
              </a:ext>
            </a:extLst>
          </p:cNvPr>
          <p:cNvSpPr/>
          <p:nvPr/>
        </p:nvSpPr>
        <p:spPr>
          <a:xfrm>
            <a:off x="657186" y="346355"/>
            <a:ext cx="10663532" cy="1384995"/>
          </a:xfrm>
          <a:prstGeom prst="rect">
            <a:avLst/>
          </a:prstGeom>
          <a:solidFill>
            <a:srgbClr val="DFFDF4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i="1" dirty="0">
                <a:solidFill>
                  <a:schemeClr val="accent1"/>
                </a:solidFill>
                <a:latin typeface="Ink Free" panose="03080402000500000000" pitchFamily="66" charset="0"/>
              </a:rPr>
              <a:t>Homunculus</a:t>
            </a:r>
            <a:r>
              <a:rPr lang="it-IT" sz="2800" b="1" dirty="0">
                <a:solidFill>
                  <a:schemeClr val="accent1"/>
                </a:solidFill>
                <a:latin typeface="Ink Free" panose="03080402000500000000" pitchFamily="66" charset="0"/>
              </a:rPr>
              <a:t> sensibile</a:t>
            </a:r>
          </a:p>
          <a:p>
            <a:pPr algn="ctr"/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nk Free" panose="03080402000500000000" pitchFamily="66" charset="0"/>
              </a:rPr>
              <a:t>Le parti del corpo sono rappresentate tanto più grandi, quanto più sono sensibili agli stimoli tattili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D30159A-93B2-48B8-A62A-58DDE7F03F6B}"/>
              </a:ext>
            </a:extLst>
          </p:cNvPr>
          <p:cNvSpPr txBox="1"/>
          <p:nvPr/>
        </p:nvSpPr>
        <p:spPr>
          <a:xfrm>
            <a:off x="888896" y="4035172"/>
            <a:ext cx="5543037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/>
              <a:t>Punta delle dita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/>
              <a:t>Palmo delle mani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/>
              <a:t>Pianta dei piedi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/>
              <a:t>Labbra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/>
              <a:t>Lingua</a:t>
            </a:r>
            <a:r>
              <a:rPr lang="it-IT" sz="2000" dirty="0"/>
              <a:t> </a:t>
            </a:r>
            <a:r>
              <a:rPr lang="it-IT" dirty="0">
                <a:sym typeface="Wingdings" panose="05000000000000000000" pitchFamily="2" charset="2"/>
              </a:rPr>
              <a:t> spiccato senso del gusto e del tatto</a:t>
            </a:r>
            <a:endParaRPr lang="it-IT" sz="2000" dirty="0">
              <a:sym typeface="Wingdings" panose="05000000000000000000" pitchFamily="2" charset="2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D60CF45-5468-4222-BAE4-069E1D47858B}"/>
              </a:ext>
            </a:extLst>
          </p:cNvPr>
          <p:cNvSpPr txBox="1"/>
          <p:nvPr/>
        </p:nvSpPr>
        <p:spPr>
          <a:xfrm>
            <a:off x="1631846" y="2393830"/>
            <a:ext cx="6095999" cy="1015663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/>
                </a:solidFill>
              </a:rPr>
              <a:t>PROVATE A RISPONDERE</a:t>
            </a:r>
          </a:p>
          <a:p>
            <a:pPr algn="ctr"/>
            <a:r>
              <a:rPr lang="it-IT" sz="2000" i="1" dirty="0"/>
              <a:t>Quali sono le parti del nostro corpo maggiormente sensibili agli stimoli tattili?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57EEC691-EA6A-475A-B139-AF06B1FA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40" y="2172363"/>
            <a:ext cx="1204912" cy="14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>
            <a:extLst>
              <a:ext uri="{FF2B5EF4-FFF2-40B4-BE49-F238E27FC236}">
                <a16:creationId xmlns:a16="http://schemas.microsoft.com/office/drawing/2014/main" xmlns="" id="{56E1D8DF-64D3-44BA-B0BF-5A24A34D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64" y="29253"/>
            <a:ext cx="6233690" cy="674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EADB9541-0F99-4885-BF77-BC69DDF2A859}"/>
              </a:ext>
            </a:extLst>
          </p:cNvPr>
          <p:cNvSpPr/>
          <p:nvPr/>
        </p:nvSpPr>
        <p:spPr>
          <a:xfrm>
            <a:off x="415497" y="861689"/>
            <a:ext cx="5383406" cy="2053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tatto è il senso che ci permette di riconoscere le caratteristiche degli oggetti che entrano in contatto con il nostro corpo. 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Nella pelle si trovano speciali fibre nervose che si attivano in presenza degli stimoli che giungono a livello cutaneo: i </a:t>
            </a:r>
            <a:r>
              <a:rPr lang="it-IT" sz="20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RECETTORI SENSORIALI</a:t>
            </a:r>
            <a:endParaRPr lang="it-IT" sz="2000" u="sng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xmlns="" id="{E4B59B7C-DFEF-4EC4-9A17-C3A4A5E45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796139"/>
              </p:ext>
            </p:extLst>
          </p:nvPr>
        </p:nvGraphicFramePr>
        <p:xfrm>
          <a:off x="299375" y="3052624"/>
          <a:ext cx="5499528" cy="359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D50F0BCB-9851-4232-96E6-25EB1AC2BBC9}"/>
              </a:ext>
            </a:extLst>
          </p:cNvPr>
          <p:cNvSpPr/>
          <p:nvPr/>
        </p:nvSpPr>
        <p:spPr>
          <a:xfrm>
            <a:off x="1143361" y="215358"/>
            <a:ext cx="3927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cap="none" spc="0" dirty="0">
                <a:ln/>
                <a:solidFill>
                  <a:schemeClr val="accent4"/>
                </a:solidFill>
                <a:effectLst/>
                <a:latin typeface="Ink Free" panose="03080402000500000000" pitchFamily="66" charset="0"/>
              </a:rPr>
              <a:t>Recettori sensoriali</a:t>
            </a:r>
          </a:p>
        </p:txBody>
      </p:sp>
    </p:spTree>
    <p:extLst>
      <p:ext uri="{BB962C8B-B14F-4D97-AF65-F5344CB8AC3E}">
        <p14:creationId xmlns:p14="http://schemas.microsoft.com/office/powerpoint/2010/main" val="28377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B0EEFFF-B2C6-4883-AEB4-130B8674A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" t="26015" r="35894" b="10520"/>
          <a:stretch/>
        </p:blipFill>
        <p:spPr>
          <a:xfrm>
            <a:off x="2643188" y="240353"/>
            <a:ext cx="9548812" cy="617591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83CAB667-932A-491E-99A9-40581131E353}"/>
              </a:ext>
            </a:extLst>
          </p:cNvPr>
          <p:cNvSpPr/>
          <p:nvPr/>
        </p:nvSpPr>
        <p:spPr>
          <a:xfrm>
            <a:off x="1214438" y="454843"/>
            <a:ext cx="3278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cap="none" spc="0" dirty="0">
                <a:ln/>
                <a:solidFill>
                  <a:schemeClr val="accent4"/>
                </a:solidFill>
                <a:effectLst/>
                <a:latin typeface="Ink Free" panose="03080402000500000000" pitchFamily="66" charset="0"/>
              </a:rPr>
              <a:t>Organelli tattili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xmlns="" id="{D3737A10-0614-4D85-9819-6DCB06F24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73662"/>
              </p:ext>
            </p:extLst>
          </p:nvPr>
        </p:nvGraphicFramePr>
        <p:xfrm>
          <a:off x="-282571" y="1538407"/>
          <a:ext cx="3468405" cy="479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72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EADB9541-0F99-4885-BF77-BC69DDF2A859}"/>
              </a:ext>
            </a:extLst>
          </p:cNvPr>
          <p:cNvSpPr/>
          <p:nvPr/>
        </p:nvSpPr>
        <p:spPr>
          <a:xfrm>
            <a:off x="485773" y="3240698"/>
            <a:ext cx="4700589" cy="2382960"/>
          </a:xfrm>
          <a:prstGeom prst="rect">
            <a:avLst/>
          </a:prstGeom>
          <a:solidFill>
            <a:srgbClr val="E7FFF5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segnali elettrici vengono poi trasmessi ai</a:t>
            </a:r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nervi del midollo spinale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dove le informazioni sono decodificate e trasferite rapidamente, attraverso tappe successive, al </a:t>
            </a:r>
            <a:r>
              <a:rPr lang="it-IT" sz="20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bulbo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al </a:t>
            </a:r>
            <a:r>
              <a:rPr lang="it-IT" sz="20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talamo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alla </a:t>
            </a:r>
            <a:r>
              <a:rPr lang="it-IT" sz="20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corteccia somatosensoriale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 cui avviene la percezione cosciente dello stimolo. </a:t>
            </a:r>
            <a:endParaRPr lang="it-IT" sz="2000" b="1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BF73133-B832-4C4E-A395-21E459E9B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04" t="21730" r="46080" b="6762"/>
          <a:stretch/>
        </p:blipFill>
        <p:spPr>
          <a:xfrm>
            <a:off x="5186363" y="-60633"/>
            <a:ext cx="6519862" cy="691863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E12436B4-96B6-4E42-8D38-4049C120EA45}"/>
              </a:ext>
            </a:extLst>
          </p:cNvPr>
          <p:cNvSpPr/>
          <p:nvPr/>
        </p:nvSpPr>
        <p:spPr>
          <a:xfrm>
            <a:off x="1203250" y="268927"/>
            <a:ext cx="32656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cap="none" spc="0" dirty="0">
                <a:ln/>
                <a:solidFill>
                  <a:schemeClr val="accent4"/>
                </a:solidFill>
                <a:effectLst/>
                <a:latin typeface="Ink Free" panose="03080402000500000000" pitchFamily="66" charset="0"/>
              </a:rPr>
              <a:t>Circuito nervoso</a:t>
            </a:r>
          </a:p>
          <a:p>
            <a:pPr algn="ctr"/>
            <a:r>
              <a:rPr lang="it-IT" sz="3600" b="1" cap="none" spc="0" dirty="0">
                <a:ln/>
                <a:solidFill>
                  <a:schemeClr val="accent4"/>
                </a:solidFill>
                <a:effectLst/>
                <a:latin typeface="Ink Free" panose="03080402000500000000" pitchFamily="66" charset="0"/>
              </a:rPr>
              <a:t> del tatto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22181595-5B38-4220-B330-021FEBE7A685}"/>
              </a:ext>
            </a:extLst>
          </p:cNvPr>
          <p:cNvSpPr/>
          <p:nvPr/>
        </p:nvSpPr>
        <p:spPr>
          <a:xfrm>
            <a:off x="485775" y="1752118"/>
            <a:ext cx="4700589" cy="1065676"/>
          </a:xfrm>
          <a:prstGeom prst="rect">
            <a:avLst/>
          </a:prstGeom>
          <a:solidFill>
            <a:srgbClr val="FEFCE6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Ciascun recettore è sensibile a stimoli specifici, che sono convertiti in un segnale elettrico (= </a:t>
            </a:r>
            <a:r>
              <a:rPr lang="it-IT" sz="2000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trasduzione del segnale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40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EADB9541-0F99-4885-BF77-BC69DDF2A859}"/>
              </a:ext>
            </a:extLst>
          </p:cNvPr>
          <p:cNvSpPr/>
          <p:nvPr/>
        </p:nvSpPr>
        <p:spPr>
          <a:xfrm>
            <a:off x="385763" y="1268611"/>
            <a:ext cx="4200524" cy="39319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Sotto l’epidermide si trova un altro strato, </a:t>
            </a:r>
            <a:r>
              <a:rPr lang="it-IT" b="1" dirty="0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derma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 da qui, tramite le fibre sensitive, gli stimoli tattili vengono trasmessi ai nervi del </a:t>
            </a:r>
            <a:r>
              <a:rPr lang="it-IT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midollo spinale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dove le informazioni tattili sono decodificate e poi trasferite rapidamente, attraverso tappe successive, fino ai </a:t>
            </a:r>
            <a:r>
              <a:rPr lang="it-IT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centri cerebrali superiori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fondamentali per la percezione cosciente dello stimolo. </a:t>
            </a:r>
            <a:endParaRPr lang="it-IT" b="1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Grazie a questo circuito nervoso rispondiamo agli stimoli tattili, termici e dolorifici, talvolta addirittura prima che ce ne accorgiamo a livello cosciente.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060502A6-DFDE-4ED3-B6CF-09BC4D28D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42" t="21042" r="24436" b="9356"/>
          <a:stretch/>
        </p:blipFill>
        <p:spPr>
          <a:xfrm>
            <a:off x="61913" y="51924"/>
            <a:ext cx="5033964" cy="675415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50DE5A8A-2B8E-4ECA-91BF-343CCC1CBC65}"/>
              </a:ext>
            </a:extLst>
          </p:cNvPr>
          <p:cNvSpPr/>
          <p:nvPr/>
        </p:nvSpPr>
        <p:spPr>
          <a:xfrm>
            <a:off x="5299471" y="2273030"/>
            <a:ext cx="626268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Nella corteccia somatosensoriale c’è una </a:t>
            </a:r>
            <a:r>
              <a:rPr lang="it-IT" sz="2000" b="1" dirty="0">
                <a:solidFill>
                  <a:schemeClr val="accent2"/>
                </a:solidFill>
              </a:rPr>
              <a:t>proiezione della disposizione topografica </a:t>
            </a:r>
            <a:r>
              <a:rPr lang="it-IT" sz="2000" dirty="0"/>
              <a:t>dei recettori della cute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F826B2C-767D-43B7-9B5B-30AC13AEF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818" y="3428999"/>
            <a:ext cx="3026359" cy="3122217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1278348-B71D-4B6E-8136-92EB1914EC08}"/>
              </a:ext>
            </a:extLst>
          </p:cNvPr>
          <p:cNvSpPr/>
          <p:nvPr/>
        </p:nvSpPr>
        <p:spPr>
          <a:xfrm>
            <a:off x="4910137" y="359494"/>
            <a:ext cx="69692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cap="none" spc="0" dirty="0">
                <a:ln/>
                <a:solidFill>
                  <a:schemeClr val="accent4"/>
                </a:solidFill>
                <a:effectLst/>
                <a:latin typeface="Ink Free" panose="03080402000500000000" pitchFamily="66" charset="0"/>
              </a:rPr>
              <a:t>Corteccia somatosensoriale e rappresentazione topografica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D2C90E43-93E5-4EB1-ACD8-DA5FD83AE422}"/>
              </a:ext>
            </a:extLst>
          </p:cNvPr>
          <p:cNvSpPr/>
          <p:nvPr/>
        </p:nvSpPr>
        <p:spPr>
          <a:xfrm>
            <a:off x="3989652" y="3892283"/>
            <a:ext cx="4497955" cy="1631216"/>
          </a:xfrm>
          <a:prstGeom prst="rect">
            <a:avLst/>
          </a:prstGeom>
          <a:solidFill>
            <a:srgbClr val="DFFDF4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ym typeface="Wingdings" panose="05000000000000000000" pitchFamily="2" charset="2"/>
              </a:rPr>
              <a:t>L’estensione della regione di corteccia somatosensoriale destinata ad ogni segmento corporeo, è proporzionale alla finezza della discriminazione in quel segmento</a:t>
            </a:r>
          </a:p>
        </p:txBody>
      </p:sp>
    </p:spTree>
    <p:extLst>
      <p:ext uri="{BB962C8B-B14F-4D97-AF65-F5344CB8AC3E}">
        <p14:creationId xmlns:p14="http://schemas.microsoft.com/office/powerpoint/2010/main" val="31585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71875D7-27B0-4FBC-A16E-B3BCF68AB796}"/>
              </a:ext>
            </a:extLst>
          </p:cNvPr>
          <p:cNvSpPr/>
          <p:nvPr/>
        </p:nvSpPr>
        <p:spPr>
          <a:xfrm>
            <a:off x="728662" y="1155020"/>
            <a:ext cx="10887075" cy="736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Grazie al circuito nervoso somatosensoriale rispondiamo non solo agli stimoli tattili, ma anche a quelli termici e dolorifici….talvolta addirittura </a:t>
            </a:r>
            <a:r>
              <a:rPr lang="it-IT" sz="2000" b="1" dirty="0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prima che avvenga la percezione a livello cosciente </a:t>
            </a:r>
            <a:endParaRPr lang="it-IT" sz="2800" b="1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B94F2341-6AD1-4854-93C6-7F0925802642}"/>
              </a:ext>
            </a:extLst>
          </p:cNvPr>
          <p:cNvSpPr txBox="1"/>
          <p:nvPr/>
        </p:nvSpPr>
        <p:spPr>
          <a:xfrm>
            <a:off x="728660" y="2323107"/>
            <a:ext cx="7996237" cy="1631216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/>
                </a:solidFill>
              </a:rPr>
              <a:t>DISCUTIAMO INSIEME</a:t>
            </a:r>
          </a:p>
          <a:p>
            <a:pPr algn="ctr"/>
            <a:r>
              <a:rPr lang="it-IT" sz="2000" i="1" dirty="0"/>
              <a:t>Vi è mai capitato di appoggiare la mano su un oggetto molto caldo? </a:t>
            </a:r>
          </a:p>
          <a:p>
            <a:pPr algn="ctr"/>
            <a:r>
              <a:rPr lang="it-IT" sz="2000" i="1" dirty="0"/>
              <a:t>Qual è stata la vostra reazione? </a:t>
            </a:r>
          </a:p>
          <a:p>
            <a:pPr algn="ctr"/>
            <a:r>
              <a:rPr lang="it-IT" sz="2000" i="1" dirty="0"/>
              <a:t>La mano è allontanata prima o dopo aver provato dolore coscientemente?</a:t>
            </a:r>
          </a:p>
          <a:p>
            <a:pPr algn="ctr"/>
            <a:r>
              <a:rPr lang="it-IT" sz="2000" i="1" dirty="0"/>
              <a:t>Secondo voi perché?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1C624BD-02C1-4CCB-AEAF-69F6D19D0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281" y="2323107"/>
            <a:ext cx="1204912" cy="142179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59819C5-3E0A-467C-9D90-EAAF613D81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2594" t="2708" r="9676" b="12083"/>
          <a:stretch/>
        </p:blipFill>
        <p:spPr>
          <a:xfrm>
            <a:off x="8996360" y="4042896"/>
            <a:ext cx="2890840" cy="245957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BB35F323-1EE1-494D-8DBA-3C33F2D5A8A9}"/>
              </a:ext>
            </a:extLst>
          </p:cNvPr>
          <p:cNvSpPr/>
          <p:nvPr/>
        </p:nvSpPr>
        <p:spPr>
          <a:xfrm>
            <a:off x="728660" y="4489347"/>
            <a:ext cx="7996237" cy="736355"/>
          </a:xfrm>
          <a:prstGeom prst="rect">
            <a:avLst/>
          </a:prstGeom>
          <a:solidFill>
            <a:srgbClr val="E7FFF5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tratta di un </a:t>
            </a:r>
            <a:r>
              <a:rPr lang="it-IT" sz="20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riflesso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un meccanismo di difesa attraverso cui l’arto è allontanato prima della percezione dolorifica</a:t>
            </a:r>
            <a:endParaRPr lang="it-IT" sz="2800" b="1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65099899-9D0F-4A59-BDBC-951292E968C2}"/>
              </a:ext>
            </a:extLst>
          </p:cNvPr>
          <p:cNvSpPr/>
          <p:nvPr/>
        </p:nvSpPr>
        <p:spPr>
          <a:xfrm>
            <a:off x="1242538" y="400102"/>
            <a:ext cx="10302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cap="none" spc="0" dirty="0">
                <a:ln/>
                <a:solidFill>
                  <a:schemeClr val="accent4"/>
                </a:solidFill>
                <a:effectLst/>
                <a:latin typeface="Ink Free" panose="03080402000500000000" pitchFamily="66" charset="0"/>
              </a:rPr>
              <a:t>Riflessi dolorifici </a:t>
            </a:r>
          </a:p>
        </p:txBody>
      </p:sp>
    </p:spTree>
    <p:extLst>
      <p:ext uri="{BB962C8B-B14F-4D97-AF65-F5344CB8AC3E}">
        <p14:creationId xmlns:p14="http://schemas.microsoft.com/office/powerpoint/2010/main" val="7862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CA428BA-1DE2-4564-A54F-48CF81FF75E0}"/>
              </a:ext>
            </a:extLst>
          </p:cNvPr>
          <p:cNvSpPr/>
          <p:nvPr/>
        </p:nvSpPr>
        <p:spPr>
          <a:xfrm>
            <a:off x="1045388" y="1894092"/>
            <a:ext cx="5553074" cy="1323439"/>
          </a:xfrm>
          <a:prstGeom prst="rect">
            <a:avLst/>
          </a:prstGeom>
          <a:solidFill>
            <a:srgbClr val="CCFAFC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3E3F3E"/>
                </a:solidFill>
                <a:latin typeface="Crimson Text"/>
              </a:rPr>
              <a:t>Il sistema di lettura per non vedenti fu inventato nella prima metà dell’800 ed è basato su una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/>
              </a:rPr>
              <a:t>matrice a 6 posizioni </a:t>
            </a:r>
            <a:r>
              <a:rPr lang="it-IT" sz="2000" dirty="0">
                <a:solidFill>
                  <a:srgbClr val="3E3F3E"/>
                </a:solidFill>
                <a:latin typeface="Crimson Text"/>
              </a:rPr>
              <a:t>in cui i punti in rilievo corrispondono alle lettere dell’alfabeto.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181F0BCD-5AFD-49E9-93E8-C7A7FF5029AC}"/>
              </a:ext>
            </a:extLst>
          </p:cNvPr>
          <p:cNvSpPr/>
          <p:nvPr/>
        </p:nvSpPr>
        <p:spPr>
          <a:xfrm>
            <a:off x="2943225" y="3640470"/>
            <a:ext cx="3655237" cy="1015663"/>
          </a:xfrm>
          <a:prstGeom prst="rect">
            <a:avLst/>
          </a:prstGeom>
          <a:solidFill>
            <a:srgbClr val="E7FFF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Nei non vedenti la sensibilità tattile dei polpastrelli delle mani è assai marcata.</a:t>
            </a:r>
            <a:endParaRPr lang="it-IT" sz="2400" b="0" i="0" dirty="0">
              <a:solidFill>
                <a:srgbClr val="3E3F3E"/>
              </a:solidFill>
              <a:effectLst/>
              <a:latin typeface="Crimson Text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8119964D-8880-45F0-9B47-C28C8B6B677C}"/>
              </a:ext>
            </a:extLst>
          </p:cNvPr>
          <p:cNvSpPr/>
          <p:nvPr/>
        </p:nvSpPr>
        <p:spPr>
          <a:xfrm>
            <a:off x="944524" y="578245"/>
            <a:ext cx="10302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cap="none" spc="0" dirty="0">
                <a:ln/>
                <a:solidFill>
                  <a:schemeClr val="accent4"/>
                </a:solidFill>
                <a:effectLst/>
                <a:latin typeface="Ink Free" panose="03080402000500000000" pitchFamily="66" charset="0"/>
              </a:rPr>
              <a:t>Metodo Braille – quando le mani fungono da occhi</a:t>
            </a:r>
          </a:p>
        </p:txBody>
      </p:sp>
      <p:pic>
        <p:nvPicPr>
          <p:cNvPr id="5122" name="Picture 2" descr="Image result for braille">
            <a:extLst>
              <a:ext uri="{FF2B5EF4-FFF2-40B4-BE49-F238E27FC236}">
                <a16:creationId xmlns:a16="http://schemas.microsoft.com/office/drawing/2014/main" xmlns="" id="{9BB2FB0A-A58A-4A75-9D68-0D555D150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7292" r="2001" b="16458"/>
          <a:stretch/>
        </p:blipFill>
        <p:spPr bwMode="auto">
          <a:xfrm>
            <a:off x="6899208" y="1942470"/>
            <a:ext cx="4793550" cy="30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17BC4BA-952A-4E2B-BEC6-397E3C171B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67552"/>
          <a:stretch/>
        </p:blipFill>
        <p:spPr>
          <a:xfrm>
            <a:off x="5326" y="3429000"/>
            <a:ext cx="2068052" cy="339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888</Words>
  <Application>Microsoft Office PowerPoint</Application>
  <PresentationFormat>Widescreen</PresentationFormat>
  <Paragraphs>99</Paragraphs>
  <Slides>18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Aparajita</vt:lpstr>
      <vt:lpstr>Arial</vt:lpstr>
      <vt:lpstr>Calibri</vt:lpstr>
      <vt:lpstr>Calibri Light</vt:lpstr>
      <vt:lpstr>Crimson Text</vt:lpstr>
      <vt:lpstr>Ink Free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brunetti</cp:lastModifiedBy>
  <cp:revision>45</cp:revision>
  <dcterms:created xsi:type="dcterms:W3CDTF">2018-09-19T20:06:40Z</dcterms:created>
  <dcterms:modified xsi:type="dcterms:W3CDTF">2018-09-26T16:20:11Z</dcterms:modified>
</cp:coreProperties>
</file>