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72" r:id="rId2"/>
    <p:sldId id="331" r:id="rId3"/>
    <p:sldId id="338" r:id="rId4"/>
    <p:sldId id="340" r:id="rId5"/>
    <p:sldId id="334" r:id="rId6"/>
    <p:sldId id="339" r:id="rId7"/>
    <p:sldId id="341" r:id="rId8"/>
    <p:sldId id="342" r:id="rId9"/>
    <p:sldId id="335" r:id="rId10"/>
    <p:sldId id="332" r:id="rId11"/>
    <p:sldId id="344" r:id="rId12"/>
    <p:sldId id="343" r:id="rId13"/>
    <p:sldId id="345" r:id="rId14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CCFF"/>
    <a:srgbClr val="CCFFCC"/>
    <a:srgbClr val="FF3399"/>
    <a:srgbClr val="0033CC"/>
    <a:srgbClr val="FFCCFF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0" autoAdjust="0"/>
    <p:restoredTop sz="91252" autoAdjust="0"/>
  </p:normalViewPr>
  <p:slideViewPr>
    <p:cSldViewPr>
      <p:cViewPr varScale="1">
        <p:scale>
          <a:sx n="81" d="100"/>
          <a:sy n="81" d="100"/>
        </p:scale>
        <p:origin x="437" y="67"/>
      </p:cViewPr>
      <p:guideLst>
        <p:guide orient="horz" pos="336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40"/>
    </p:cViewPr>
  </p:sorter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3222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DF0B1F-0BE8-434F-9833-D17249844F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024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9938"/>
            <a:ext cx="55403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BC9929-61AA-4B4B-B077-DC9FAB406C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926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6417D33F-843B-4B44-86E9-09C057AC3B41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8886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52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8600" y="228600"/>
            <a:ext cx="9448800" cy="6400800"/>
          </a:xfrm>
          <a:prstGeom prst="roundRect">
            <a:avLst>
              <a:gd name="adj" fmla="val 16667"/>
            </a:avLst>
          </a:prstGeom>
          <a:noFill/>
          <a:ln w="76200" cmpd="thickThin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pic>
        <p:nvPicPr>
          <p:cNvPr id="3" name="Picture 3" descr="sx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727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100013"/>
            <a:ext cx="1295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it-IT" sz="1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HCIS XIII 2003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95400" y="64770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>
              <a:lnSpc>
                <a:spcPct val="85000"/>
              </a:lnSpc>
              <a:spcBef>
                <a:spcPts val="213"/>
              </a:spcBef>
              <a:tabLst>
                <a:tab pos="863600" algn="l"/>
              </a:tabLst>
              <a:defRPr/>
            </a:pPr>
            <a:r>
              <a:rPr kumimoji="0" lang="en-GB" sz="9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Brunetti </a:t>
            </a: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6934200" y="0"/>
            <a:ext cx="533400" cy="609600"/>
            <a:chOff x="3864" y="2555"/>
            <a:chExt cx="1680" cy="2074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3864" y="2555"/>
              <a:ext cx="1680" cy="1928"/>
              <a:chOff x="3124" y="1715"/>
              <a:chExt cx="1680" cy="1928"/>
            </a:xfrm>
          </p:grpSpPr>
          <p:pic>
            <p:nvPicPr>
              <p:cNvPr id="9" name="Picture 8" descr="Infm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" y="1715"/>
                <a:ext cx="1680" cy="1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0" y="2561"/>
                <a:ext cx="233" cy="42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2231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70" y="2466"/>
                <a:ext cx="550" cy="106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72926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</a:t>
                </a:r>
              </a:p>
            </p:txBody>
          </p:sp>
        </p:grpSp>
        <p:sp>
          <p:nvSpPr>
            <p:cNvPr id="8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915" y="4133"/>
              <a:ext cx="583" cy="4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64148"/>
                </a:avLst>
              </a:prstTxWarp>
            </a:bodyPr>
            <a:lstStyle/>
            <a:p>
              <a:pPr algn="ctr"/>
              <a:r>
                <a:rPr lang="it-IT" sz="2800" b="1" kern="10">
                  <a:solidFill>
                    <a:srgbClr val="FF0000"/>
                  </a:solidFill>
                  <a:latin typeface="Trebuchet MS" panose="020B0603020202020204" pitchFamily="34" charset="0"/>
                </a:rPr>
                <a:t>INFM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67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905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77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1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044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4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3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90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338888"/>
            <a:ext cx="9350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3"/>
          <p:cNvSpPr txBox="1">
            <a:spLocks/>
          </p:cNvSpPr>
          <p:nvPr userDrawn="1"/>
        </p:nvSpPr>
        <p:spPr bwMode="auto">
          <a:xfrm>
            <a:off x="1568624" y="6323013"/>
            <a:ext cx="933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FISICA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 bwMode="auto">
          <a:xfrm>
            <a:off x="2288704" y="6323013"/>
            <a:ext cx="1160463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Rossella Brunetti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50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866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5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066"/>
          <p:cNvSpPr txBox="1">
            <a:spLocks noChangeArrowheads="1"/>
          </p:cNvSpPr>
          <p:nvPr/>
        </p:nvSpPr>
        <p:spPr bwMode="auto">
          <a:xfrm>
            <a:off x="554027" y="4506731"/>
            <a:ext cx="883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ESPERIMENTO </a:t>
            </a:r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Legge di Faraday – Misura della FEM e della corrente indotta da una variazione di flusso di campo magnetico in una bobina conduttrice</a:t>
            </a:r>
          </a:p>
          <a:p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PREMESSA TEORICA</a:t>
            </a:r>
          </a:p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COME CONDURRE L’ESPERIMENTO</a:t>
            </a:r>
          </a:p>
          <a:p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125" name="Picture 1070" descr="Logo scien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32" y="111125"/>
            <a:ext cx="11826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073"/>
          <p:cNvSpPr txBox="1">
            <a:spLocks noChangeArrowheads="1"/>
          </p:cNvSpPr>
          <p:nvPr/>
        </p:nvSpPr>
        <p:spPr bwMode="auto">
          <a:xfrm>
            <a:off x="758815" y="3292235"/>
            <a:ext cx="84296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 b="1" u="sng" dirty="0"/>
          </a:p>
          <a:p>
            <a:pPr algn="ctr"/>
            <a:r>
              <a:rPr lang="it-IT" altLang="it-IT" sz="3200" b="1" i="1" dirty="0"/>
              <a:t>I nostri sensi e oltre </a:t>
            </a:r>
            <a:r>
              <a:rPr lang="it-IT" altLang="it-IT" sz="24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altLang="it-IT" sz="2400" dirty="0">
              <a:solidFill>
                <a:srgbClr val="FF0000"/>
              </a:solidFill>
            </a:endParaRPr>
          </a:p>
        </p:txBody>
      </p:sp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6" y="189705"/>
            <a:ext cx="1114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http://www.inco-scienza.org/images/inco_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33" y="195612"/>
            <a:ext cx="1601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33" y="170624"/>
            <a:ext cx="12668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67385"/>
            <a:ext cx="2185761" cy="1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50" y="2943652"/>
            <a:ext cx="1491439" cy="14668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934" y="3029657"/>
            <a:ext cx="1632595" cy="13808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5667" y="1480991"/>
            <a:ext cx="1717108" cy="15448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5249" y="1602185"/>
            <a:ext cx="1553938" cy="13698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1777" y="1288269"/>
            <a:ext cx="1580765" cy="13909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0230" y="1189376"/>
            <a:ext cx="1886311" cy="154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78925" y="5013176"/>
            <a:ext cx="511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CONDURRE L’ESPERIMENTO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744" y="1124744"/>
            <a:ext cx="4185469" cy="34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0472" y="116632"/>
            <a:ext cx="913371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L’APPARATO SPERIMENTALE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-Seguendo le istruzioni della scheda allegata prendere familiarità con l’apparato sperimentale. 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Collegare l’amperometro e il voltmetro alla bobina. 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Misurare le dimensioni lineari della bobina  e B con la strumentazione in dotazione.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RACCOLTA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Fissata una velocità di trascinamento misurare 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indotta al variare del numero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degli avvolgimenti della bobina.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Ripetere la misura della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una delle tre bobine in dotazione variando la velocità di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trascinamento.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  Verificare che 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indotta è proporzionale al numero di avvolgimenti ed è proporzionale a v.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Verificate, per una fissata velocità di trascinamento, che il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NBLv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risulta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all’interno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dell’errore di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misura, uguale alla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indotta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misurata dal voltmetro.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Determinare il valore della resistenza di una delle bobine effettuando una misura della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corrente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indotta durante il trascinamento.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4413787"/>
            <a:ext cx="6371630" cy="22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7812"/>
            <a:ext cx="5040560" cy="66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82" y="0"/>
            <a:ext cx="4886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05908" y="5085184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PREMESSA TEORICA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36" y="836712"/>
            <a:ext cx="4185469" cy="34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E9786546-2FEC-4725-A37B-66C8F72C10CF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19163" y="142875"/>
            <a:ext cx="81819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Un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avvolgimento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di N spire di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materiale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conduttore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(in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azzurro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può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scorrere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due </a:t>
            </a:r>
            <a:r>
              <a:rPr lang="en-US" altLang="it-IT" dirty="0" err="1">
                <a:solidFill>
                  <a:schemeClr val="tx1"/>
                </a:solidFill>
                <a:latin typeface="Arial" panose="020B0604020202020204" pitchFamily="34" charset="0"/>
              </a:rPr>
              <a:t>binari</a:t>
            </a:r>
            <a:r>
              <a:rPr lang="en-US" altLang="it-IT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paralleli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>
                <a:solidFill>
                  <a:schemeClr val="tx1"/>
                </a:solidFill>
                <a:latin typeface="Arial" panose="020B0604020202020204" pitchFamily="34" charset="0"/>
              </a:rPr>
              <a:t>(in </a:t>
            </a:r>
            <a:r>
              <a:rPr lang="en-US" altLang="it-IT" dirty="0" err="1">
                <a:solidFill>
                  <a:schemeClr val="tx1"/>
                </a:solidFill>
                <a:latin typeface="Arial" panose="020B0604020202020204" pitchFamily="34" charset="0"/>
              </a:rPr>
              <a:t>rosso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ed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è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immerso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in un campo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magnetico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prodotto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da un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tappeto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di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magneti</a:t>
            </a:r>
            <a:endParaRPr lang="en-US" altLang="it-IT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entrante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nel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piano del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disegno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en-US" altLang="it-IT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figura</a:t>
            </a:r>
            <a:r>
              <a:rPr lang="en-US" altLang="it-IT" dirty="0" smtClean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  <a:endParaRPr lang="en-US" altLang="it-IT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221" name="Group 18"/>
          <p:cNvGrpSpPr>
            <a:grpSpLocks/>
          </p:cNvGrpSpPr>
          <p:nvPr/>
        </p:nvGrpSpPr>
        <p:grpSpPr bwMode="auto">
          <a:xfrm>
            <a:off x="2553487" y="1556792"/>
            <a:ext cx="6673850" cy="3463925"/>
            <a:chOff x="644" y="960"/>
            <a:chExt cx="4204" cy="2182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1008" y="960"/>
            <a:ext cx="3121" cy="2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tion" r:id="rId3" imgW="1562100" imgH="1092200" progId="Equation.3">
                    <p:embed/>
                  </p:oleObj>
                </mc:Choice>
                <mc:Fallback>
                  <p:oleObj name="Equation" r:id="rId3" imgW="1562100" imgH="1092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960"/>
                          <a:ext cx="3121" cy="2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644" y="1320"/>
              <a:ext cx="48" cy="158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 rot="5400000">
              <a:off x="2977" y="-213"/>
              <a:ext cx="48" cy="3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Rectangle 12"/>
            <p:cNvSpPr>
              <a:spLocks noChangeArrowheads="1"/>
            </p:cNvSpPr>
            <p:nvPr/>
          </p:nvSpPr>
          <p:spPr bwMode="auto">
            <a:xfrm rot="5400000">
              <a:off x="3002" y="1291"/>
              <a:ext cx="48" cy="31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 flipV="1">
              <a:off x="4512" y="1344"/>
              <a:ext cx="0" cy="1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9" name="Text Box 16"/>
            <p:cNvSpPr txBox="1">
              <a:spLocks noChangeArrowheads="1"/>
            </p:cNvSpPr>
            <p:nvPr/>
          </p:nvSpPr>
          <p:spPr bwMode="auto">
            <a:xfrm>
              <a:off x="4560" y="196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2400">
                  <a:solidFill>
                    <a:schemeClr val="tx1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 rot="5400000">
            <a:off x="3780317" y="904240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 rot="5400000">
            <a:off x="3780317" y="3330575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999516" y="2111375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Freccia in su 1"/>
          <p:cNvSpPr/>
          <p:nvPr/>
        </p:nvSpPr>
        <p:spPr bwMode="auto">
          <a:xfrm rot="10800000">
            <a:off x="2419926" y="3059233"/>
            <a:ext cx="289805" cy="459041"/>
          </a:xfrm>
          <a:prstGeom prst="upArrow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333399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12640" y="5326083"/>
            <a:ext cx="9512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Se la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spira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è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ferma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misura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alcuna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corrente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3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E9786546-2FEC-4725-A37B-66C8F72C10CF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19163" y="142875"/>
            <a:ext cx="8181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Ora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l’avvolgimento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viene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trascinato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da un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motore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velocità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costante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verso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destra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221" name="Group 18"/>
          <p:cNvGrpSpPr>
            <a:grpSpLocks/>
          </p:cNvGrpSpPr>
          <p:nvPr/>
        </p:nvGrpSpPr>
        <p:grpSpPr bwMode="auto">
          <a:xfrm>
            <a:off x="2553487" y="1556792"/>
            <a:ext cx="6673850" cy="3463925"/>
            <a:chOff x="644" y="960"/>
            <a:chExt cx="4204" cy="2182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1008" y="960"/>
            <a:ext cx="3121" cy="2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3" imgW="1562100" imgH="1092200" progId="Equation.3">
                    <p:embed/>
                  </p:oleObj>
                </mc:Choice>
                <mc:Fallback>
                  <p:oleObj name="Equation" r:id="rId3" imgW="1562100" imgH="1092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960"/>
                          <a:ext cx="3121" cy="2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Line 8"/>
            <p:cNvSpPr>
              <a:spLocks noChangeShapeType="1"/>
            </p:cNvSpPr>
            <p:nvPr/>
          </p:nvSpPr>
          <p:spPr bwMode="auto">
            <a:xfrm>
              <a:off x="2257" y="226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2906" y="213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dirty="0">
                  <a:solidFill>
                    <a:schemeClr val="tx1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644" y="1320"/>
              <a:ext cx="48" cy="158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 rot="5400000">
              <a:off x="2977" y="-213"/>
              <a:ext cx="48" cy="3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Rectangle 12"/>
            <p:cNvSpPr>
              <a:spLocks noChangeArrowheads="1"/>
            </p:cNvSpPr>
            <p:nvPr/>
          </p:nvSpPr>
          <p:spPr bwMode="auto">
            <a:xfrm rot="5400000">
              <a:off x="3002" y="1291"/>
              <a:ext cx="48" cy="31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 flipV="1">
              <a:off x="4512" y="1344"/>
              <a:ext cx="0" cy="1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9" name="Text Box 16"/>
            <p:cNvSpPr txBox="1">
              <a:spLocks noChangeArrowheads="1"/>
            </p:cNvSpPr>
            <p:nvPr/>
          </p:nvSpPr>
          <p:spPr bwMode="auto">
            <a:xfrm>
              <a:off x="4560" y="196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2400">
                  <a:solidFill>
                    <a:schemeClr val="tx1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 rot="5400000">
            <a:off x="3780317" y="904240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 rot="5400000">
            <a:off x="3780317" y="3330575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999516" y="2111375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Freccia in su 1"/>
          <p:cNvSpPr/>
          <p:nvPr/>
        </p:nvSpPr>
        <p:spPr bwMode="auto">
          <a:xfrm rot="10800000">
            <a:off x="2419926" y="3059233"/>
            <a:ext cx="289805" cy="459041"/>
          </a:xfrm>
          <a:prstGeom prst="upArrow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333399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546" y="5009963"/>
            <a:ext cx="9652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Inizialmente il flusso di B attraverso la spira aumenta. Nella bobina si 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misura una corrente indotta in senso antiorario che produce un c.m. 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opposto a quello esterno.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E9786546-2FEC-4725-A37B-66C8F72C10CF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19163" y="142875"/>
            <a:ext cx="81819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Quando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spira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è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completamente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appoggiata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sul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tappeto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magneti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non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ha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alcuna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corrente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indotta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perchè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flusso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di B non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varia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nel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tempo.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221" name="Group 18"/>
          <p:cNvGrpSpPr>
            <a:grpSpLocks/>
          </p:cNvGrpSpPr>
          <p:nvPr/>
        </p:nvGrpSpPr>
        <p:grpSpPr bwMode="auto">
          <a:xfrm>
            <a:off x="1895475" y="1577975"/>
            <a:ext cx="6096000" cy="3463925"/>
            <a:chOff x="1008" y="960"/>
            <a:chExt cx="3840" cy="2182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1008" y="960"/>
            <a:ext cx="3121" cy="2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3" imgW="1562100" imgH="1092200" progId="Equation.3">
                    <p:embed/>
                  </p:oleObj>
                </mc:Choice>
                <mc:Fallback>
                  <p:oleObj name="Equation" r:id="rId3" imgW="1562100" imgH="1092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960"/>
                          <a:ext cx="3121" cy="2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Line 8"/>
            <p:cNvSpPr>
              <a:spLocks noChangeShapeType="1"/>
            </p:cNvSpPr>
            <p:nvPr/>
          </p:nvSpPr>
          <p:spPr bwMode="auto">
            <a:xfrm>
              <a:off x="2960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3544" y="212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dirty="0">
                  <a:solidFill>
                    <a:schemeClr val="tx1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1393" y="1296"/>
              <a:ext cx="48" cy="158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 rot="5400000">
              <a:off x="2977" y="-240"/>
              <a:ext cx="48" cy="3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Rectangle 12"/>
            <p:cNvSpPr>
              <a:spLocks noChangeArrowheads="1"/>
            </p:cNvSpPr>
            <p:nvPr/>
          </p:nvSpPr>
          <p:spPr bwMode="auto">
            <a:xfrm rot="5400000">
              <a:off x="3001" y="1272"/>
              <a:ext cx="48" cy="31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 flipV="1">
              <a:off x="4512" y="1344"/>
              <a:ext cx="0" cy="1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9" name="Text Box 16"/>
            <p:cNvSpPr txBox="1">
              <a:spLocks noChangeArrowheads="1"/>
            </p:cNvSpPr>
            <p:nvPr/>
          </p:nvSpPr>
          <p:spPr bwMode="auto">
            <a:xfrm>
              <a:off x="4560" y="196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 rot="5400000">
            <a:off x="3758570" y="892175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 rot="5400000">
            <a:off x="3780317" y="3330575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999516" y="2111375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2582862" y="5276671"/>
            <a:ext cx="24711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656856" y="546695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08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E9786546-2FEC-4725-A37B-66C8F72C10CF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221" name="Group 18"/>
          <p:cNvGrpSpPr>
            <a:grpSpLocks/>
          </p:cNvGrpSpPr>
          <p:nvPr/>
        </p:nvGrpSpPr>
        <p:grpSpPr bwMode="auto">
          <a:xfrm>
            <a:off x="1496616" y="1786311"/>
            <a:ext cx="6759576" cy="3463925"/>
            <a:chOff x="1008" y="960"/>
            <a:chExt cx="4258" cy="2182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1008" y="960"/>
            <a:ext cx="3121" cy="2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3" imgW="1562100" imgH="1092200" progId="Equation.3">
                    <p:embed/>
                  </p:oleObj>
                </mc:Choice>
                <mc:Fallback>
                  <p:oleObj name="Equation" r:id="rId3" imgW="1562100" imgH="1092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960"/>
                          <a:ext cx="3121" cy="2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Line 8"/>
            <p:cNvSpPr>
              <a:spLocks noChangeShapeType="1"/>
            </p:cNvSpPr>
            <p:nvPr/>
          </p:nvSpPr>
          <p:spPr bwMode="auto">
            <a:xfrm>
              <a:off x="4503" y="224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5026" y="2006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dirty="0">
                  <a:solidFill>
                    <a:schemeClr val="tx1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2912" y="1323"/>
              <a:ext cx="48" cy="158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 rot="5400000">
              <a:off x="2977" y="-213"/>
              <a:ext cx="48" cy="3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Rectangle 12"/>
            <p:cNvSpPr>
              <a:spLocks noChangeArrowheads="1"/>
            </p:cNvSpPr>
            <p:nvPr/>
          </p:nvSpPr>
          <p:spPr bwMode="auto">
            <a:xfrm rot="5400000">
              <a:off x="3002" y="1291"/>
              <a:ext cx="48" cy="31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 flipV="1">
              <a:off x="4512" y="1344"/>
              <a:ext cx="0" cy="1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 rot="5400000">
            <a:off x="5821622" y="1133848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 rot="5400000">
            <a:off x="5760445" y="3569074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046062" y="2387974"/>
            <a:ext cx="76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it-IT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Freccia in su 1"/>
          <p:cNvSpPr/>
          <p:nvPr/>
        </p:nvSpPr>
        <p:spPr bwMode="auto">
          <a:xfrm rot="10800000">
            <a:off x="6944390" y="3288752"/>
            <a:ext cx="289805" cy="459041"/>
          </a:xfrm>
          <a:prstGeom prst="upArrow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333399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64938"/>
            <a:ext cx="98892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l’avvolgimento comincia ad uscire dal tappeto di magneti il 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flusso di B attraverso l’avvolgimento diminuisce. In questa situazione 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misura una corrente indotta in senso orario che produce un c.m. che 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rinforza quello esterno.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5E41FE51-4189-44FD-AC2C-F33EEF7BC34A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3555" name="Group 10"/>
          <p:cNvGrpSpPr>
            <a:grpSpLocks noChangeAspect="1"/>
          </p:cNvGrpSpPr>
          <p:nvPr/>
        </p:nvGrpSpPr>
        <p:grpSpPr bwMode="auto">
          <a:xfrm>
            <a:off x="3333750" y="2955925"/>
            <a:ext cx="4095750" cy="3462338"/>
            <a:chOff x="1245" y="1244"/>
            <a:chExt cx="2787" cy="2356"/>
          </a:xfrm>
        </p:grpSpPr>
        <p:graphicFrame>
          <p:nvGraphicFramePr>
            <p:cNvPr id="23561" name="Object 6"/>
            <p:cNvGraphicFramePr>
              <a:graphicFrameLocks noChangeAspect="1"/>
            </p:cNvGraphicFramePr>
            <p:nvPr/>
          </p:nvGraphicFramePr>
          <p:xfrm>
            <a:off x="1245" y="1244"/>
            <a:ext cx="2787" cy="2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" name="Equation" r:id="rId3" imgW="1562100" imgH="1320800" progId="Equation.3">
                    <p:embed/>
                  </p:oleObj>
                </mc:Choice>
                <mc:Fallback>
                  <p:oleObj name="Equation" r:id="rId3" imgW="1562100" imgH="1320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" y="1244"/>
                          <a:ext cx="2787" cy="2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2" name="Rectangle 4"/>
            <p:cNvSpPr>
              <a:spLocks noChangeAspect="1" noChangeArrowheads="1"/>
            </p:cNvSpPr>
            <p:nvPr/>
          </p:nvSpPr>
          <p:spPr bwMode="auto">
            <a:xfrm>
              <a:off x="1728" y="1584"/>
              <a:ext cx="1728" cy="1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it-IT" altLang="it-IT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762000" y="4572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Il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flusso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magnetico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è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proporzionale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al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numero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linee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del campo B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attraversano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l’area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della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bobina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. 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Line 12"/>
          <p:cNvSpPr>
            <a:spLocks noChangeShapeType="1"/>
          </p:cNvSpPr>
          <p:nvPr/>
        </p:nvSpPr>
        <p:spPr bwMode="auto">
          <a:xfrm>
            <a:off x="1600200" y="4191000"/>
            <a:ext cx="2438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685800" y="3352800"/>
            <a:ext cx="2209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>
                <a:solidFill>
                  <a:schemeClr val="tx1"/>
                </a:solidFill>
                <a:latin typeface="Arial" panose="020B0604020202020204" pitchFamily="34" charset="0"/>
              </a:rPr>
              <a:t>Spira di area A</a:t>
            </a:r>
          </a:p>
        </p:txBody>
      </p:sp>
      <p:graphicFrame>
        <p:nvGraphicFramePr>
          <p:cNvPr id="23559" name="Object 14"/>
          <p:cNvGraphicFramePr>
            <a:graphicFrameLocks noChangeAspect="1"/>
          </p:cNvGraphicFramePr>
          <p:nvPr/>
        </p:nvGraphicFramePr>
        <p:xfrm>
          <a:off x="1543050" y="1717675"/>
          <a:ext cx="24765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5" imgW="914003" imgH="215806" progId="Equation.3">
                  <p:embed/>
                </p:oleObj>
              </mc:Choice>
              <mc:Fallback>
                <p:oleObj name="Equation" r:id="rId5" imgW="91400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717675"/>
                        <a:ext cx="24765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4519613" y="1549400"/>
            <a:ext cx="40243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>
                <a:solidFill>
                  <a:schemeClr val="tx1"/>
                </a:solidFill>
                <a:latin typeface="Arial" panose="020B0604020202020204" pitchFamily="34" charset="0"/>
              </a:rPr>
              <a:t>L’unità di misura del flusso magnetico è il weber: 1 Wb = 1 Tm</a:t>
            </a:r>
            <a:r>
              <a:rPr lang="en-US" altLang="it-IT" sz="2400" baseline="30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en-US" altLang="it-IT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89EA68F0-68FC-4DFC-BB51-0235E0EF0781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3440113" y="1260475"/>
          <a:ext cx="20113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837836" imgH="393529" progId="Equation.3">
                  <p:embed/>
                </p:oleObj>
              </mc:Choice>
              <mc:Fallback>
                <p:oleObj name="Equation" r:id="rId3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260475"/>
                        <a:ext cx="201136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823913" y="2644775"/>
            <a:ext cx="822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>
                <a:solidFill>
                  <a:schemeClr val="tx1"/>
                </a:solidFill>
                <a:latin typeface="Arial" panose="020B0604020202020204" pitchFamily="34" charset="0"/>
              </a:rPr>
              <a:t>Una FEM indotta in un avvolgimento di N spire è dovuta al cambiamento del flusso magnetico.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216696" y="3752235"/>
            <a:ext cx="5638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800100" indent="-3429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257300" indent="-3429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714500" indent="-3429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171700" indent="-3429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Modi di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indurre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una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FEM: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Variare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campo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magnetico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Variare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l’area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della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spira</a:t>
            </a:r>
            <a:r>
              <a:rPr lang="en-US" altLang="it-IT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immersa</a:t>
            </a:r>
            <a:r>
              <a:rPr lang="en-US" altLang="it-IT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nel</a:t>
            </a:r>
            <a:r>
              <a:rPr lang="en-US" altLang="it-IT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campo B.</a:t>
            </a:r>
            <a:endParaRPr lang="en-US" altLang="it-IT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Cambiare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l’angolo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tra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344738" y="188913"/>
            <a:ext cx="5897562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kern="0" dirty="0" smtClean="0"/>
              <a:t> </a:t>
            </a:r>
            <a:r>
              <a:rPr lang="en-US" altLang="it-IT" kern="0" dirty="0" err="1" smtClean="0"/>
              <a:t>Legge</a:t>
            </a:r>
            <a:r>
              <a:rPr lang="en-US" altLang="it-IT" kern="0" dirty="0" smtClean="0"/>
              <a:t> di Faraday</a:t>
            </a:r>
          </a:p>
        </p:txBody>
      </p:sp>
    </p:spTree>
    <p:extLst>
      <p:ext uri="{BB962C8B-B14F-4D97-AF65-F5344CB8AC3E}">
        <p14:creationId xmlns:p14="http://schemas.microsoft.com/office/powerpoint/2010/main" val="31822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04E29C86-10A9-4826-8541-08D920ADEE7B}" type="slidenum">
              <a:rPr lang="en-US" altLang="it-IT" sz="140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3063" y="188913"/>
            <a:ext cx="9512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La FEM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indotta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ε</a:t>
            </a: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nostro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esperimento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manifesta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fintanto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bobina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non è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completamente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entrata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(o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uscita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) dal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tappeto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magneti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 Essa vale: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081212" y="2882869"/>
            <a:ext cx="5919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dove L è la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separazione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tra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binari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15251" y="4521110"/>
            <a:ext cx="43195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corrente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indotta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vale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66368"/>
              </p:ext>
            </p:extLst>
          </p:nvPr>
        </p:nvGraphicFramePr>
        <p:xfrm>
          <a:off x="4232920" y="4331478"/>
          <a:ext cx="27971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1205977" imgH="393529" progId="Equation.3">
                  <p:embed/>
                </p:oleObj>
              </mc:Choice>
              <mc:Fallback>
                <p:oleObj name="Equation" r:id="rId3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920" y="4331478"/>
                        <a:ext cx="27971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15251" y="5352897"/>
            <a:ext cx="7186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dove R è la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resistenza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della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bobina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2526462" y="1619815"/>
                <a:ext cx="44859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𝑁𝐵𝐿𝑣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𝑁𝐵𝐿𝑣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62" y="1619815"/>
                <a:ext cx="4485972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6934200" y="460330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mc_frame">
  <a:themeElements>
    <a:clrScheme name="gsmc_fram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gsmc_fram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gsmc_fram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Office\Modelli\gsmc_frame.pot</Template>
  <TotalTime>27639</TotalTime>
  <Words>396</Words>
  <Application>Microsoft Office PowerPoint</Application>
  <PresentationFormat>A4 (21x29,7 cm)</PresentationFormat>
  <Paragraphs>69</Paragraphs>
  <Slides>13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5" baseType="lpstr">
      <vt:lpstr>Arial Unicode MS</vt:lpstr>
      <vt:lpstr>Arial</vt:lpstr>
      <vt:lpstr>Arial Black</vt:lpstr>
      <vt:lpstr>Bangle</vt:lpstr>
      <vt:lpstr>Cambria Math</vt:lpstr>
      <vt:lpstr>Helvetica Neue Light</vt:lpstr>
      <vt:lpstr>Monotype Sorts</vt:lpstr>
      <vt:lpstr>Tahoma</vt:lpstr>
      <vt:lpstr>Times New Roman</vt:lpstr>
      <vt:lpstr>Trebuchet MS</vt:lpstr>
      <vt:lpstr>gsmc_frame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Fisica - Univ. Modena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Gruppo Simulaz. Monte Carlo</dc:creator>
  <cp:lastModifiedBy>brunetti</cp:lastModifiedBy>
  <cp:revision>669</cp:revision>
  <cp:lastPrinted>2000-05-16T19:20:56Z</cp:lastPrinted>
  <dcterms:created xsi:type="dcterms:W3CDTF">1999-07-06T09:09:40Z</dcterms:created>
  <dcterms:modified xsi:type="dcterms:W3CDTF">2018-12-04T15:26:29Z</dcterms:modified>
</cp:coreProperties>
</file>