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72" r:id="rId2"/>
    <p:sldId id="331" r:id="rId3"/>
    <p:sldId id="338" r:id="rId4"/>
    <p:sldId id="346" r:id="rId5"/>
    <p:sldId id="347" r:id="rId6"/>
    <p:sldId id="332" r:id="rId7"/>
    <p:sldId id="348" r:id="rId8"/>
    <p:sldId id="344" r:id="rId9"/>
    <p:sldId id="350" r:id="rId10"/>
    <p:sldId id="351" r:id="rId11"/>
    <p:sldId id="349" r:id="rId12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CCFF"/>
    <a:srgbClr val="CCFFCC"/>
    <a:srgbClr val="FF3399"/>
    <a:srgbClr val="0033CC"/>
    <a:srgbClr val="FFCCFF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0" autoAdjust="0"/>
    <p:restoredTop sz="91252" autoAdjust="0"/>
  </p:normalViewPr>
  <p:slideViewPr>
    <p:cSldViewPr>
      <p:cViewPr varScale="1">
        <p:scale>
          <a:sx n="81" d="100"/>
          <a:sy n="81" d="100"/>
        </p:scale>
        <p:origin x="437" y="67"/>
      </p:cViewPr>
      <p:guideLst>
        <p:guide orient="horz" pos="336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40"/>
    </p:cViewPr>
  </p:sorterViewPr>
  <p:notesViewPr>
    <p:cSldViewPr>
      <p:cViewPr varScale="1">
        <p:scale>
          <a:sx n="53" d="100"/>
          <a:sy n="53" d="100"/>
        </p:scale>
        <p:origin x="-1878" y="-96"/>
      </p:cViewPr>
      <p:guideLst>
        <p:guide orient="horz" pos="3222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DF0B1F-0BE8-434F-9833-D17249844F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024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9938"/>
            <a:ext cx="554037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BC9929-61AA-4B4B-B077-DC9FAB406C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926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6417D33F-843B-4B44-86E9-09C057AC3B41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8886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1831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952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9129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8429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5641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8600" y="228600"/>
            <a:ext cx="9448800" cy="6400800"/>
          </a:xfrm>
          <a:prstGeom prst="roundRect">
            <a:avLst>
              <a:gd name="adj" fmla="val 16667"/>
            </a:avLst>
          </a:prstGeom>
          <a:noFill/>
          <a:ln w="76200" cmpd="thickThin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pic>
        <p:nvPicPr>
          <p:cNvPr id="3" name="Picture 3" descr="sx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727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100013"/>
            <a:ext cx="1295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it-IT" sz="1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HCIS XIII 2003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95400" y="647700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>
              <a:lnSpc>
                <a:spcPct val="85000"/>
              </a:lnSpc>
              <a:spcBef>
                <a:spcPts val="213"/>
              </a:spcBef>
              <a:tabLst>
                <a:tab pos="863600" algn="l"/>
              </a:tabLst>
              <a:defRPr/>
            </a:pPr>
            <a:r>
              <a:rPr kumimoji="0" lang="en-GB" sz="9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Brunetti </a:t>
            </a: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6934200" y="0"/>
            <a:ext cx="533400" cy="609600"/>
            <a:chOff x="3864" y="2555"/>
            <a:chExt cx="1680" cy="2074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3864" y="2555"/>
              <a:ext cx="1680" cy="1928"/>
              <a:chOff x="3124" y="1715"/>
              <a:chExt cx="1680" cy="1928"/>
            </a:xfrm>
          </p:grpSpPr>
          <p:pic>
            <p:nvPicPr>
              <p:cNvPr id="9" name="Picture 8" descr="Infm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" y="1715"/>
                <a:ext cx="1680" cy="1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0" y="2561"/>
                <a:ext cx="233" cy="42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22310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1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70" y="2466"/>
                <a:ext cx="550" cy="1060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72926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</a:t>
                </a:r>
              </a:p>
            </p:txBody>
          </p:sp>
        </p:grpSp>
        <p:sp>
          <p:nvSpPr>
            <p:cNvPr id="8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915" y="4133"/>
              <a:ext cx="583" cy="49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64148"/>
                </a:avLst>
              </a:prstTxWarp>
            </a:bodyPr>
            <a:lstStyle/>
            <a:p>
              <a:pPr algn="ctr"/>
              <a:r>
                <a:rPr lang="it-IT" sz="2800" b="1" kern="10">
                  <a:solidFill>
                    <a:srgbClr val="FF0000"/>
                  </a:solidFill>
                  <a:latin typeface="Trebuchet MS" panose="020B0603020202020204" pitchFamily="34" charset="0"/>
                </a:rPr>
                <a:t>INFM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67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905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77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7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1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044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7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4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3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90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338888"/>
            <a:ext cx="9350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3"/>
          <p:cNvSpPr txBox="1">
            <a:spLocks/>
          </p:cNvSpPr>
          <p:nvPr userDrawn="1"/>
        </p:nvSpPr>
        <p:spPr bwMode="auto">
          <a:xfrm>
            <a:off x="1568624" y="6323013"/>
            <a:ext cx="9334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000" dirty="0" smtClean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FISICA</a:t>
            </a:r>
            <a:endParaRPr lang="it-IT" altLang="it-IT" sz="1000" dirty="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 bwMode="auto">
          <a:xfrm>
            <a:off x="2288704" y="6323013"/>
            <a:ext cx="1160463" cy="2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000" dirty="0" smtClean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Rossella Brunetti</a:t>
            </a:r>
            <a:endParaRPr lang="it-IT" altLang="it-IT" sz="1000" dirty="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501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866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5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066"/>
          <p:cNvSpPr txBox="1">
            <a:spLocks noChangeArrowheads="1"/>
          </p:cNvSpPr>
          <p:nvPr/>
        </p:nvSpPr>
        <p:spPr bwMode="auto">
          <a:xfrm>
            <a:off x="600075" y="4674741"/>
            <a:ext cx="883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ESPERIMENTO N.4 Misura della caratteristica corrente-tensione di un </a:t>
            </a:r>
            <a:r>
              <a:rPr lang="it-IT" alt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fotoresistore</a:t>
            </a:r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semiconduttore</a:t>
            </a:r>
          </a:p>
          <a:p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PREMESSA TEORICA</a:t>
            </a:r>
          </a:p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COME CONDURRE L’ESPERIMENTO</a:t>
            </a:r>
          </a:p>
          <a:p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125" name="Picture 1070" descr="Logo scien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32" y="111125"/>
            <a:ext cx="11826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073"/>
          <p:cNvSpPr txBox="1">
            <a:spLocks noChangeArrowheads="1"/>
          </p:cNvSpPr>
          <p:nvPr/>
        </p:nvSpPr>
        <p:spPr bwMode="auto">
          <a:xfrm>
            <a:off x="758815" y="3292235"/>
            <a:ext cx="84296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 b="1" u="sng" dirty="0"/>
          </a:p>
          <a:p>
            <a:pPr algn="ctr"/>
            <a:r>
              <a:rPr lang="it-IT" altLang="it-IT" sz="3200" b="1" i="1" dirty="0"/>
              <a:t>I nostri sensi e oltre </a:t>
            </a:r>
            <a:r>
              <a:rPr lang="it-IT" altLang="it-IT" sz="24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altLang="it-IT" sz="2400" dirty="0">
              <a:solidFill>
                <a:srgbClr val="FF0000"/>
              </a:solidFill>
            </a:endParaRPr>
          </a:p>
        </p:txBody>
      </p:sp>
      <p:pic>
        <p:nvPicPr>
          <p:cNvPr id="512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6" y="189705"/>
            <a:ext cx="11144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http://www.inco-scienza.org/images/inco_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33" y="195612"/>
            <a:ext cx="1601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33" y="170624"/>
            <a:ext cx="12668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67385"/>
            <a:ext cx="2185761" cy="1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50" y="2943652"/>
            <a:ext cx="1491439" cy="14668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934" y="3029657"/>
            <a:ext cx="1632595" cy="13808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5667" y="1480991"/>
            <a:ext cx="1717108" cy="15448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5249" y="1602185"/>
            <a:ext cx="1553938" cy="13698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1777" y="1288269"/>
            <a:ext cx="1580765" cy="13909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0230" y="1189376"/>
            <a:ext cx="1886311" cy="154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0898" y="365668"/>
            <a:ext cx="831189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RACCOLTA DATI</a:t>
            </a: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Potete registrare la caratteristica corrente tensione variando l’angolo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tra i due piani di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polarizzazione (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figura), verificando che al diminuire dell’illuminazione del dispositivo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 la sua resistenza elettrica.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0" y="1988840"/>
            <a:ext cx="4910518" cy="42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7637" y="523097"/>
            <a:ext cx="92640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RACCOLTA DATI</a:t>
            </a: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Misurare infine 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fotocorrente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funzione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dell’irraggiamento,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 si può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variare variando l’angolo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fissata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ddp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applicata tra i due piani di polarizzazione dei due filtri polaroid.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Registrare i dati sul foglio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xcel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Il grafico della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fotocorrente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funzione di cos</a:t>
            </a:r>
            <a:r>
              <a:rPr lang="it-I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non è lineare.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08584" y="3262313"/>
            <a:ext cx="2900045" cy="23317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68" y="3193585"/>
            <a:ext cx="4427516" cy="24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05908" y="5085184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PREMESSA TEORICA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156" y="1412776"/>
            <a:ext cx="3331268" cy="3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E9786546-2FEC-4725-A37B-66C8F72C10CF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00473" y="181785"/>
            <a:ext cx="88673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en-US" altLang="it-IT" sz="2400" b="1" u="sng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fotoconducibilità</a:t>
            </a:r>
            <a:r>
              <a:rPr lang="en-US" altLang="it-IT" sz="24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consiste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nell’aumento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della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conducibilità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elettrica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di un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solido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seguito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dell’assorbimento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luce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135" name="Picture 15" descr="Risultati immagini per photocondu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1539874"/>
            <a:ext cx="3333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320551"/>
            <a:ext cx="5371072" cy="34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E9786546-2FEC-4725-A37B-66C8F72C10CF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00473" y="181785"/>
            <a:ext cx="88673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L’energia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trasportata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dalla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luce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viene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assorbita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da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elettroni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legati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propri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atomi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nel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solido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quali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liberano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dal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legame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mettono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in moto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nel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circuito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sotto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l’azione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di un campo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elettrico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200472" y="1916832"/>
                <a:ext cx="957706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it-IT" alt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it-IT" alt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altLang="it-I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è la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differenza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potenziale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elettrico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applicata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la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fotocorrente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misurata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sarà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: </a:t>
                </a:r>
                <a:endParaRPr lang="en-US" altLang="it-IT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72" y="1916832"/>
                <a:ext cx="9577063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018" t="-5109" r="-509" b="-160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2720753" y="2974156"/>
                <a:ext cx="3096344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753" y="2974156"/>
                <a:ext cx="3096344" cy="5781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272480" y="3933056"/>
                <a:ext cx="8867328" cy="1251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it-IT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è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l’aumento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conducibilità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dovuto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all’esposizione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alla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luce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A è la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sezione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del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conduttore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e d la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distanza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tra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due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elettrodi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 </a:t>
                </a:r>
                <a:endParaRPr lang="en-US" altLang="it-IT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480" y="3933056"/>
                <a:ext cx="8867328" cy="1251946"/>
              </a:xfrm>
              <a:prstGeom prst="rect">
                <a:avLst/>
              </a:prstGeom>
              <a:blipFill rotWithShape="0">
                <a:blip r:embed="rId4"/>
                <a:stretch>
                  <a:fillRect l="-1100" t="-485" b="-101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9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E9786546-2FEC-4725-A37B-66C8F72C10CF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4"/>
              <p:cNvSpPr txBox="1">
                <a:spLocks noChangeArrowheads="1"/>
              </p:cNvSpPr>
              <p:nvPr/>
            </p:nvSpPr>
            <p:spPr bwMode="auto">
              <a:xfrm>
                <a:off x="272480" y="103052"/>
                <a:ext cx="8867328" cy="637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Nell’apparato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sperimentale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che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userete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un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fotoresistore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materiale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semiconduttore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CdS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solfuro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cadmio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 è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esposto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alla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luce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una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lampada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L’irraggiamento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it-IT" alt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del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fotoresistore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viene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variato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attraverso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l’uso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di due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polarizzatori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collocati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uno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dietro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l’altro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in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linea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col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dispositivo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che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funzionano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da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filtri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Il primo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polarizzatore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polarizza</a:t>
                </a:r>
                <a:r>
                  <a:rPr lang="en-US" altLang="it-IT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la </a:t>
                </a:r>
                <a:r>
                  <a:rPr lang="en-US" altLang="it-IT" sz="2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luce</a:t>
                </a:r>
                <a:r>
                  <a:rPr lang="en-US" altLang="it-IT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(non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polarizzata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della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lampada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it-IT" sz="2400" dirty="0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Ruotando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il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piano del secondo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filtro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rispetto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a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quello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del primo di un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angolo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cambiamo</a:t>
                </a:r>
                <a:r>
                  <a:rPr lang="en-US" altLang="it-IT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l’irraggiamento</a:t>
                </a:r>
                <a:r>
                  <a:rPr lang="en-US" altLang="it-IT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sul</a:t>
                </a:r>
                <a:r>
                  <a:rPr lang="en-US" altLang="it-IT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fotoresistore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:</a:t>
                </a:r>
                <a:endParaRPr lang="en-US" altLang="it-IT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it-IT" sz="2400" dirty="0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it-IT" alt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è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l’irraggiamento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senza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filtri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e D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il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fattore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trasparenza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quando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due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piani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polarizzazione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sono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paralleli</a:t>
                </a:r>
                <a:r>
                  <a:rPr lang="en-US" altLang="it-IT" sz="24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  <a:endParaRPr lang="en-US" altLang="it-IT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480" y="103052"/>
                <a:ext cx="8867328" cy="6370975"/>
              </a:xfrm>
              <a:prstGeom prst="rect">
                <a:avLst/>
              </a:prstGeom>
              <a:blipFill rotWithShape="0">
                <a:blip r:embed="rId2"/>
                <a:stretch>
                  <a:fillRect l="-1100" t="-670" r="-1857" b="-1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2864768" y="4941168"/>
                <a:ext cx="309634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𝐷𝑐𝑜𝑠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768" y="4941168"/>
                <a:ext cx="309634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3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78925" y="5013176"/>
            <a:ext cx="511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CONDURRE L’ESPERIMENTO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156" y="1412776"/>
            <a:ext cx="3331268" cy="3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79169" y="332656"/>
            <a:ext cx="914865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L’APPARATO SPERIMENTALE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Prendere familiarità con i singoli componenti dell’apparato sperimentale. 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Accendere la lampada e collocare i due filtri e la lente convergente sul banco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ottico Inizialmente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allineare i due piani di polarizzazione dei filtri (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=0) e spostare la lente in modo che la luce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rifratta illumini bene il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fotorivelatore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Collegare il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fotoresistore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all’alimentatore inserendo l’amperometro in serie e il voltmetro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in parallelo al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resistore (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figura 1).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88" y="3068960"/>
            <a:ext cx="63150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8544" y="548680"/>
            <a:ext cx="907011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RACCOLTA DATI</a:t>
            </a: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Riducendo il più possibile l’illuminazione ambientale misurare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fotocorrente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funzione del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potenziale applicato a lampada spenta e registrare i dati su un foglio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xcel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Se l’ambiente non è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molto buio la luce ambientale è sufficiente ad indurre una piccola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fotocorrente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ESEMPIO di Tabella dati</a:t>
            </a: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92" y="2743653"/>
            <a:ext cx="79343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0898" y="188640"/>
            <a:ext cx="8271816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RACCOLTA DATI</a:t>
            </a: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Successivamente ripetere le misure 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lampada accesa e registrare i dati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sul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foglio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xcel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Troverete che la resistenza del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fotoresistore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diminuisce in questa situazione di maggiore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Illuminazione, in grado di rendere più elettroni disponibili per la conduzione elettrica.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4210066"/>
            <a:ext cx="8183885" cy="2153174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584848" y="1268760"/>
            <a:ext cx="3040380" cy="23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mc_frame">
  <a:themeElements>
    <a:clrScheme name="gsmc_fram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gsmc_fram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33339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33339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gsmc_fram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c_fram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c_fram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Office\Modelli\gsmc_frame.pot</Template>
  <TotalTime>26819</TotalTime>
  <Words>293</Words>
  <Application>Microsoft Office PowerPoint</Application>
  <PresentationFormat>A4 (21x29,7 cm)</PresentationFormat>
  <Paragraphs>134</Paragraphs>
  <Slides>11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Arial Unicode MS</vt:lpstr>
      <vt:lpstr>Arial</vt:lpstr>
      <vt:lpstr>Arial Black</vt:lpstr>
      <vt:lpstr>Bangle</vt:lpstr>
      <vt:lpstr>Cambria Math</vt:lpstr>
      <vt:lpstr>Helvetica Neue Light</vt:lpstr>
      <vt:lpstr>Monotype Sorts</vt:lpstr>
      <vt:lpstr>Tahoma</vt:lpstr>
      <vt:lpstr>Times New Roman</vt:lpstr>
      <vt:lpstr>Trebuchet MS</vt:lpstr>
      <vt:lpstr>gsmc_frame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Fisica - Univ. Modena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Gruppo Simulaz. Monte Carlo</dc:creator>
  <cp:lastModifiedBy>brunetti</cp:lastModifiedBy>
  <cp:revision>677</cp:revision>
  <cp:lastPrinted>2000-05-16T19:20:56Z</cp:lastPrinted>
  <dcterms:created xsi:type="dcterms:W3CDTF">1999-07-06T09:09:40Z</dcterms:created>
  <dcterms:modified xsi:type="dcterms:W3CDTF">2018-12-04T16:55:27Z</dcterms:modified>
</cp:coreProperties>
</file>