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4"/>
  </p:notesMasterIdLst>
  <p:handoutMasterIdLst>
    <p:handoutMasterId r:id="rId15"/>
  </p:handoutMasterIdLst>
  <p:sldIdLst>
    <p:sldId id="272" r:id="rId2"/>
    <p:sldId id="331" r:id="rId3"/>
    <p:sldId id="298" r:id="rId4"/>
    <p:sldId id="326" r:id="rId5"/>
    <p:sldId id="302" r:id="rId6"/>
    <p:sldId id="328" r:id="rId7"/>
    <p:sldId id="329" r:id="rId8"/>
    <p:sldId id="330" r:id="rId9"/>
    <p:sldId id="301" r:id="rId10"/>
    <p:sldId id="333" r:id="rId11"/>
    <p:sldId id="332" r:id="rId12"/>
    <p:sldId id="312" r:id="rId13"/>
  </p:sldIdLst>
  <p:sldSz cx="9906000" cy="6858000" type="A4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2"/>
        </a:solidFill>
        <a:latin typeface="Arial Black" panose="020B0A040201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2"/>
        </a:solidFill>
        <a:latin typeface="Arial Black" panose="020B0A040201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2"/>
        </a:solidFill>
        <a:latin typeface="Arial Black" panose="020B0A040201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2"/>
        </a:solidFill>
        <a:latin typeface="Arial Black" panose="020B0A040201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2"/>
        </a:solidFill>
        <a:latin typeface="Arial Black" panose="020B0A04020102020204" pitchFamily="34" charset="0"/>
        <a:ea typeface="+mn-ea"/>
        <a:cs typeface="+mn-cs"/>
      </a:defRPr>
    </a:lvl5pPr>
    <a:lvl6pPr marL="2286000" algn="l" defTabSz="914400" rtl="0" eaLnBrk="1" latinLnBrk="0" hangingPunct="1">
      <a:defRPr kumimoji="1" sz="2000" kern="1200">
        <a:solidFill>
          <a:schemeClr val="tx2"/>
        </a:solidFill>
        <a:latin typeface="Arial Black" panose="020B0A04020102020204" pitchFamily="34" charset="0"/>
        <a:ea typeface="+mn-ea"/>
        <a:cs typeface="+mn-cs"/>
      </a:defRPr>
    </a:lvl6pPr>
    <a:lvl7pPr marL="2743200" algn="l" defTabSz="914400" rtl="0" eaLnBrk="1" latinLnBrk="0" hangingPunct="1">
      <a:defRPr kumimoji="1" sz="2000" kern="1200">
        <a:solidFill>
          <a:schemeClr val="tx2"/>
        </a:solidFill>
        <a:latin typeface="Arial Black" panose="020B0A04020102020204" pitchFamily="34" charset="0"/>
        <a:ea typeface="+mn-ea"/>
        <a:cs typeface="+mn-cs"/>
      </a:defRPr>
    </a:lvl7pPr>
    <a:lvl8pPr marL="3200400" algn="l" defTabSz="914400" rtl="0" eaLnBrk="1" latinLnBrk="0" hangingPunct="1">
      <a:defRPr kumimoji="1" sz="2000" kern="1200">
        <a:solidFill>
          <a:schemeClr val="tx2"/>
        </a:solidFill>
        <a:latin typeface="Arial Black" panose="020B0A04020102020204" pitchFamily="34" charset="0"/>
        <a:ea typeface="+mn-ea"/>
        <a:cs typeface="+mn-cs"/>
      </a:defRPr>
    </a:lvl8pPr>
    <a:lvl9pPr marL="3657600" algn="l" defTabSz="914400" rtl="0" eaLnBrk="1" latinLnBrk="0" hangingPunct="1">
      <a:defRPr kumimoji="1" sz="2000" kern="1200">
        <a:solidFill>
          <a:schemeClr val="tx2"/>
        </a:solidFill>
        <a:latin typeface="Arial Black" panose="020B0A040201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">
          <p15:clr>
            <a:srgbClr val="A4A3A4"/>
          </p15:clr>
        </p15:guide>
        <p15:guide id="2" pos="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2">
          <p15:clr>
            <a:srgbClr val="A4A3A4"/>
          </p15:clr>
        </p15:guide>
        <p15:guide id="2" pos="223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FF"/>
    <a:srgbClr val="CCCCFF"/>
    <a:srgbClr val="CCFFCC"/>
    <a:srgbClr val="FF3399"/>
    <a:srgbClr val="0033CC"/>
    <a:srgbClr val="FFCCFF"/>
    <a:srgbClr val="99CC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5" autoAdjust="0"/>
    <p:restoredTop sz="91252" autoAdjust="0"/>
  </p:normalViewPr>
  <p:slideViewPr>
    <p:cSldViewPr>
      <p:cViewPr varScale="1">
        <p:scale>
          <a:sx n="79" d="100"/>
          <a:sy n="79" d="100"/>
        </p:scale>
        <p:origin x="43" y="43"/>
      </p:cViewPr>
      <p:guideLst>
        <p:guide orient="horz" pos="336"/>
        <p:guide pos="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040"/>
    </p:cViewPr>
  </p:sorterViewPr>
  <p:notesViewPr>
    <p:cSldViewPr>
      <p:cViewPr varScale="1">
        <p:scale>
          <a:sx n="53" d="100"/>
          <a:sy n="53" d="100"/>
        </p:scale>
        <p:origin x="-1878" y="-96"/>
      </p:cViewPr>
      <p:guideLst>
        <p:guide orient="horz" pos="3222"/>
        <p:guide pos="223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5090" tIns="47546" rIns="95090" bIns="47546" numCol="1" anchor="ctr" anchorCtr="0" compatLnSpc="1">
            <a:prstTxWarp prst="textNoShape">
              <a:avLst/>
            </a:prstTxWarp>
          </a:bodyPr>
          <a:lstStyle>
            <a:lvl1pPr algn="l" defTabSz="950913">
              <a:defRPr kumimoji="0"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49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5090" tIns="47546" rIns="95090" bIns="47546" numCol="1" anchor="ctr" anchorCtr="0" compatLnSpc="1">
            <a:prstTxWarp prst="textNoShape">
              <a:avLst/>
            </a:prstTxWarp>
          </a:bodyPr>
          <a:lstStyle>
            <a:lvl1pPr algn="r" defTabSz="950913">
              <a:defRPr kumimoji="0"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5090" tIns="47546" rIns="95090" bIns="47546" numCol="1" anchor="b" anchorCtr="0" compatLnSpc="1">
            <a:prstTxWarp prst="textNoShape">
              <a:avLst/>
            </a:prstTxWarp>
          </a:bodyPr>
          <a:lstStyle>
            <a:lvl1pPr algn="l" defTabSz="950913">
              <a:defRPr kumimoji="0"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3438"/>
            <a:ext cx="30749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5090" tIns="47546" rIns="95090" bIns="47546" numCol="1" anchor="b" anchorCtr="0" compatLnSpc="1">
            <a:prstTxWarp prst="textNoShape">
              <a:avLst/>
            </a:prstTxWarp>
          </a:bodyPr>
          <a:lstStyle>
            <a:lvl1pPr algn="r" defTabSz="950913">
              <a:defRPr kumimoji="0" sz="1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CDF0B1F-0BE8-434F-9833-D17249844FB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402497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5090" tIns="47546" rIns="95090" bIns="47546" numCol="1" anchor="ctr" anchorCtr="0" compatLnSpc="1">
            <a:prstTxWarp prst="textNoShape">
              <a:avLst/>
            </a:prstTxWarp>
          </a:bodyPr>
          <a:lstStyle>
            <a:lvl1pPr algn="l" defTabSz="950913">
              <a:defRPr kumimoji="0"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49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5090" tIns="47546" rIns="95090" bIns="47546" numCol="1" anchor="ctr" anchorCtr="0" compatLnSpc="1">
            <a:prstTxWarp prst="textNoShape">
              <a:avLst/>
            </a:prstTxWarp>
          </a:bodyPr>
          <a:lstStyle>
            <a:lvl1pPr algn="r" defTabSz="950913">
              <a:defRPr kumimoji="0"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9463" y="769938"/>
            <a:ext cx="5540375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2513"/>
            <a:ext cx="5207000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5090" tIns="47546" rIns="95090" bIns="4754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5090" tIns="47546" rIns="95090" bIns="47546" numCol="1" anchor="b" anchorCtr="0" compatLnSpc="1">
            <a:prstTxWarp prst="textNoShape">
              <a:avLst/>
            </a:prstTxWarp>
          </a:bodyPr>
          <a:lstStyle>
            <a:lvl1pPr algn="l" defTabSz="950913">
              <a:defRPr kumimoji="0"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23438"/>
            <a:ext cx="30749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5090" tIns="47546" rIns="95090" bIns="47546" numCol="1" anchor="b" anchorCtr="0" compatLnSpc="1">
            <a:prstTxWarp prst="textNoShape">
              <a:avLst/>
            </a:prstTxWarp>
          </a:bodyPr>
          <a:lstStyle>
            <a:lvl1pPr algn="r" defTabSz="950913">
              <a:defRPr kumimoji="0" sz="1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1BC9929-61AA-4B4B-B077-DC9FAB406C0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092633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fld id="{6417D33F-843B-4B44-86E9-09C057AC3B41}" type="slidenum">
              <a:rPr kumimoji="0" lang="it-IT" altLang="it-IT" sz="130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</a:t>
            </a:fld>
            <a:endParaRPr kumimoji="0" lang="it-IT" altLang="it-IT" sz="13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188862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fld id="{5FFA59F7-B59F-4708-AC99-B9CD49D76CDC}" type="slidenum">
              <a:rPr kumimoji="0" lang="it-IT" altLang="it-IT" sz="130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</a:t>
            </a:fld>
            <a:endParaRPr kumimoji="0" lang="it-IT" altLang="it-IT" sz="13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458107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fld id="{34723FEF-6E3E-4D5D-83BB-5145490497B6}" type="slidenum">
              <a:rPr kumimoji="0" lang="it-IT" altLang="it-IT" sz="130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</a:t>
            </a:fld>
            <a:endParaRPr kumimoji="0" lang="it-IT" altLang="it-IT" sz="13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535364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fld id="{C0F93C93-F0C5-4E2B-A578-896DA04154B8}" type="slidenum">
              <a:rPr kumimoji="0" lang="it-IT" altLang="it-IT" sz="130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5</a:t>
            </a:fld>
            <a:endParaRPr kumimoji="0" lang="it-IT" altLang="it-IT" sz="13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054738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fld id="{0A2A2F37-5082-4783-B1B1-E335ADC0C2DE}" type="slidenum">
              <a:rPr kumimoji="0" lang="it-IT" altLang="it-IT" sz="130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6</a:t>
            </a:fld>
            <a:endParaRPr kumimoji="0" lang="it-IT" altLang="it-IT" sz="13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839396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fld id="{C6FE9C24-1898-4015-94CD-E05BA0F31274}" type="slidenum">
              <a:rPr kumimoji="0" lang="it-IT" altLang="it-IT" sz="130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7</a:t>
            </a:fld>
            <a:endParaRPr kumimoji="0" lang="it-IT" altLang="it-IT" sz="13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7186803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fld id="{691C6D47-79BD-48D6-966E-1ED5F66B5F88}" type="slidenum">
              <a:rPr kumimoji="0" lang="it-IT" altLang="it-IT" sz="130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8</a:t>
            </a:fld>
            <a:endParaRPr kumimoji="0" lang="it-IT" altLang="it-IT" sz="13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493971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fld id="{BCC5F48E-CB0F-4CFF-8C6A-0F8608579157}" type="slidenum">
              <a:rPr kumimoji="0" lang="it-IT" altLang="it-IT" sz="130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9</a:t>
            </a:fld>
            <a:endParaRPr kumimoji="0" lang="it-IT" altLang="it-IT" sz="13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489730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fld id="{25006DC5-94A1-4D0F-9D51-C0D7B6EBCA9F}" type="slidenum">
              <a:rPr kumimoji="0" lang="it-IT" altLang="it-IT" sz="130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12</a:t>
            </a:fld>
            <a:endParaRPr kumimoji="0" lang="it-IT" altLang="it-IT" sz="13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744108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228600" y="228600"/>
            <a:ext cx="9448800" cy="6400800"/>
          </a:xfrm>
          <a:prstGeom prst="roundRect">
            <a:avLst>
              <a:gd name="adj" fmla="val 16667"/>
            </a:avLst>
          </a:prstGeom>
          <a:noFill/>
          <a:ln w="76200" cmpd="thickThin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 algn="ctr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 algn="ctr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 algn="ctr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 algn="ctr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>
              <a:defRPr/>
            </a:pPr>
            <a:endParaRPr lang="it-IT" altLang="it-IT" smtClean="0"/>
          </a:p>
        </p:txBody>
      </p:sp>
      <p:pic>
        <p:nvPicPr>
          <p:cNvPr id="3" name="Picture 3" descr="sx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0"/>
            <a:ext cx="7270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447800" y="100013"/>
            <a:ext cx="1295400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kumimoji="0" lang="it-IT" sz="1200" b="1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HCIS XIII 2003</a:t>
            </a:r>
          </a:p>
        </p:txBody>
      </p:sp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1295400" y="6477000"/>
            <a:ext cx="685800" cy="228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18000" tIns="46800" rIns="18000" bIns="46800" anchor="ctr"/>
          <a:lstStyle/>
          <a:p>
            <a:pPr algn="ctr">
              <a:lnSpc>
                <a:spcPct val="85000"/>
              </a:lnSpc>
              <a:spcBef>
                <a:spcPts val="213"/>
              </a:spcBef>
              <a:tabLst>
                <a:tab pos="863600" algn="l"/>
              </a:tabLst>
              <a:defRPr/>
            </a:pPr>
            <a:r>
              <a:rPr kumimoji="0" lang="en-GB" sz="900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Brunetti </a:t>
            </a:r>
          </a:p>
        </p:txBody>
      </p:sp>
      <p:grpSp>
        <p:nvGrpSpPr>
          <p:cNvPr id="6" name="Group 6"/>
          <p:cNvGrpSpPr>
            <a:grpSpLocks/>
          </p:cNvGrpSpPr>
          <p:nvPr userDrawn="1"/>
        </p:nvGrpSpPr>
        <p:grpSpPr bwMode="auto">
          <a:xfrm>
            <a:off x="6934200" y="0"/>
            <a:ext cx="533400" cy="609600"/>
            <a:chOff x="3864" y="2555"/>
            <a:chExt cx="1680" cy="2074"/>
          </a:xfrm>
        </p:grpSpPr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3864" y="2555"/>
              <a:ext cx="1680" cy="1928"/>
              <a:chOff x="3124" y="1715"/>
              <a:chExt cx="1680" cy="1928"/>
            </a:xfrm>
          </p:grpSpPr>
          <p:pic>
            <p:nvPicPr>
              <p:cNvPr id="9" name="Picture 8" descr="Infmlogo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4" y="1715"/>
                <a:ext cx="1680" cy="19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WordArt 9"/>
              <p:cNvSpPr>
                <a:spLocks noChangeArrowheads="1" noChangeShapeType="1" noTextEdit="1"/>
              </p:cNvSpPr>
              <p:nvPr/>
            </p:nvSpPr>
            <p:spPr bwMode="auto">
              <a:xfrm>
                <a:off x="4050" y="2561"/>
                <a:ext cx="233" cy="420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22310"/>
                  </a:avLst>
                </a:prstTxWarp>
              </a:bodyPr>
              <a:lstStyle/>
              <a:p>
                <a:pPr algn="ctr"/>
                <a:r>
                  <a:rPr lang="it-IT" sz="3600" kern="10">
                    <a:ln w="127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3</a:t>
                </a:r>
              </a:p>
            </p:txBody>
          </p:sp>
          <p:sp>
            <p:nvSpPr>
              <p:cNvPr id="11" name="WordArt 10"/>
              <p:cNvSpPr>
                <a:spLocks noChangeArrowheads="1" noChangeShapeType="1" noTextEdit="1"/>
              </p:cNvSpPr>
              <p:nvPr/>
            </p:nvSpPr>
            <p:spPr bwMode="auto">
              <a:xfrm>
                <a:off x="3370" y="2466"/>
                <a:ext cx="550" cy="1060"/>
              </a:xfrm>
              <a:prstGeom prst="rect">
                <a:avLst/>
              </a:prstGeom>
            </p:spPr>
            <p:txBody>
              <a:bodyPr wrap="none" fromWordArt="1">
                <a:prstTxWarp prst="textSlantDown">
                  <a:avLst>
                    <a:gd name="adj" fmla="val 72926"/>
                  </a:avLst>
                </a:prstTxWarp>
              </a:bodyPr>
              <a:lstStyle/>
              <a:p>
                <a:pPr algn="ctr"/>
                <a:r>
                  <a:rPr lang="it-IT" sz="3600" kern="10">
                    <a:ln w="127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S</a:t>
                </a:r>
              </a:p>
            </p:txBody>
          </p:sp>
        </p:grpSp>
        <p:sp>
          <p:nvSpPr>
            <p:cNvPr id="8" name="WordArt 1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4915" y="4133"/>
              <a:ext cx="583" cy="49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SlantUp">
                <a:avLst>
                  <a:gd name="adj" fmla="val 64148"/>
                </a:avLst>
              </a:prstTxWarp>
            </a:bodyPr>
            <a:lstStyle/>
            <a:p>
              <a:pPr algn="ctr"/>
              <a:r>
                <a:rPr lang="it-IT" sz="2800" b="1" kern="10">
                  <a:solidFill>
                    <a:srgbClr val="FF0000"/>
                  </a:solidFill>
                  <a:latin typeface="Trebuchet MS" panose="020B0603020202020204" pitchFamily="34" charset="0"/>
                </a:rPr>
                <a:t>INFM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0674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789051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3771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1732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8148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040441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9779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6644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72384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5901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nimo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7" descr="unimo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6338888"/>
            <a:ext cx="935037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egnaposto data 3"/>
          <p:cNvSpPr txBox="1">
            <a:spLocks/>
          </p:cNvSpPr>
          <p:nvPr userDrawn="1"/>
        </p:nvSpPr>
        <p:spPr bwMode="auto">
          <a:xfrm>
            <a:off x="1568624" y="6323013"/>
            <a:ext cx="9334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2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2"/>
                </a:solidFill>
                <a:latin typeface="Arial Black" panose="020B0A040201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2"/>
                </a:solidFill>
                <a:latin typeface="Arial Black" panose="020B0A040201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2"/>
                </a:solidFill>
                <a:latin typeface="Arial Black" panose="020B0A040201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2"/>
                </a:solidFill>
                <a:latin typeface="Arial Black" panose="020B0A040201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2"/>
                </a:solidFill>
                <a:latin typeface="Arial Black" panose="020B0A040201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2"/>
                </a:solidFill>
                <a:latin typeface="Arial Black" panose="020B0A040201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2"/>
                </a:solidFill>
                <a:latin typeface="Arial Black" panose="020B0A040201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2"/>
                </a:solidFill>
                <a:latin typeface="Arial Black" panose="020B0A04020102020204" pitchFamily="34" charset="0"/>
                <a:ea typeface="+mn-ea"/>
                <a:cs typeface="+mn-cs"/>
              </a:defRPr>
            </a:lvl9pPr>
          </a:lstStyle>
          <a:p>
            <a:r>
              <a:rPr lang="it-IT" altLang="it-IT" sz="1000" dirty="0" smtClean="0">
                <a:solidFill>
                  <a:srgbClr val="7F7F7F"/>
                </a:solidFill>
                <a:latin typeface="Helvetica Neue Light"/>
                <a:ea typeface="Helvetica Neue Light"/>
                <a:cs typeface="Helvetica Neue Light"/>
              </a:rPr>
              <a:t>FISICA</a:t>
            </a:r>
            <a:endParaRPr lang="it-IT" altLang="it-IT" sz="1000" dirty="0">
              <a:solidFill>
                <a:srgbClr val="7F7F7F"/>
              </a:solidFill>
              <a:latin typeface="Helvetica Neue Light"/>
              <a:ea typeface="Helvetica Neue Light"/>
              <a:cs typeface="Helvetica Neue Light"/>
            </a:endParaRPr>
          </a:p>
        </p:txBody>
      </p:sp>
      <p:sp>
        <p:nvSpPr>
          <p:cNvPr id="6" name="Segnaposto piè di pagina 4"/>
          <p:cNvSpPr txBox="1">
            <a:spLocks/>
          </p:cNvSpPr>
          <p:nvPr userDrawn="1"/>
        </p:nvSpPr>
        <p:spPr bwMode="auto">
          <a:xfrm>
            <a:off x="2288704" y="6323013"/>
            <a:ext cx="1160463" cy="20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2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2"/>
                </a:solidFill>
                <a:latin typeface="Arial Black" panose="020B0A040201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2"/>
                </a:solidFill>
                <a:latin typeface="Arial Black" panose="020B0A040201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2"/>
                </a:solidFill>
                <a:latin typeface="Arial Black" panose="020B0A040201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2"/>
                </a:solidFill>
                <a:latin typeface="Arial Black" panose="020B0A040201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2"/>
                </a:solidFill>
                <a:latin typeface="Arial Black" panose="020B0A040201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2"/>
                </a:solidFill>
                <a:latin typeface="Arial Black" panose="020B0A040201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2"/>
                </a:solidFill>
                <a:latin typeface="Arial Black" panose="020B0A040201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2"/>
                </a:solidFill>
                <a:latin typeface="Arial Black" panose="020B0A04020102020204" pitchFamily="34" charset="0"/>
                <a:ea typeface="+mn-ea"/>
                <a:cs typeface="+mn-cs"/>
              </a:defRPr>
            </a:lvl9pPr>
          </a:lstStyle>
          <a:p>
            <a:r>
              <a:rPr lang="it-IT" altLang="it-IT" sz="1000" dirty="0" smtClean="0">
                <a:solidFill>
                  <a:srgbClr val="7F7F7F"/>
                </a:solidFill>
                <a:latin typeface="Helvetica Neue Light"/>
                <a:ea typeface="Helvetica Neue Light"/>
                <a:cs typeface="Helvetica Neue Light"/>
              </a:rPr>
              <a:t>Rossella Brunetti</a:t>
            </a:r>
            <a:endParaRPr lang="it-IT" altLang="it-IT" sz="1000" dirty="0">
              <a:solidFill>
                <a:srgbClr val="7F7F7F"/>
              </a:solidFill>
              <a:latin typeface="Helvetica Neue Light"/>
              <a:ea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235018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458666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65" r:id="rId7"/>
    <p:sldLayoutId id="2147483859" r:id="rId8"/>
    <p:sldLayoutId id="2147483860" r:id="rId9"/>
    <p:sldLayoutId id="2147483861" r:id="rId10"/>
    <p:sldLayoutId id="2147483862" r:id="rId11"/>
    <p:sldLayoutId id="214748386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4.emf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11" Type="http://schemas.openxmlformats.org/officeDocument/2006/relationships/image" Target="../media/image12.emf"/><Relationship Id="rId5" Type="http://schemas.openxmlformats.org/officeDocument/2006/relationships/image" Target="../media/image6.png"/><Relationship Id="rId10" Type="http://schemas.openxmlformats.org/officeDocument/2006/relationships/image" Target="../media/image11.emf"/><Relationship Id="rId4" Type="http://schemas.openxmlformats.org/officeDocument/2006/relationships/image" Target="../media/image5.png"/><Relationship Id="rId9" Type="http://schemas.openxmlformats.org/officeDocument/2006/relationships/image" Target="../media/image10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031"/>
          <p:cNvSpPr txBox="1">
            <a:spLocks noChangeArrowheads="1"/>
          </p:cNvSpPr>
          <p:nvPr/>
        </p:nvSpPr>
        <p:spPr bwMode="auto">
          <a:xfrm>
            <a:off x="4833938" y="2500313"/>
            <a:ext cx="1857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endParaRPr kumimoji="0" lang="it-IT" altLang="it-IT" sz="2200" b="1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kumimoji="0" lang="it-IT" altLang="it-IT" sz="2200" b="1" i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3" name="Text Box 1066"/>
          <p:cNvSpPr txBox="1">
            <a:spLocks noChangeArrowheads="1"/>
          </p:cNvSpPr>
          <p:nvPr/>
        </p:nvSpPr>
        <p:spPr bwMode="auto">
          <a:xfrm>
            <a:off x="600075" y="4674741"/>
            <a:ext cx="88392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it-IT" alt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ESPERIMENTO N.1 Ottica Geometrica – Lenti- Il microscopio orizzontale</a:t>
            </a:r>
          </a:p>
          <a:p>
            <a:endParaRPr lang="it-IT" alt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alt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PREMESSA TEORICA</a:t>
            </a:r>
          </a:p>
          <a:p>
            <a:r>
              <a:rPr lang="it-IT" alt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COME CONDURRE L’ESPERIMENTO</a:t>
            </a:r>
          </a:p>
          <a:p>
            <a:r>
              <a:rPr lang="it-IT" altLang="it-IT" sz="1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5125" name="Picture 1070" descr="Logo scienz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432" y="111125"/>
            <a:ext cx="1182687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1073"/>
          <p:cNvSpPr txBox="1">
            <a:spLocks noChangeArrowheads="1"/>
          </p:cNvSpPr>
          <p:nvPr/>
        </p:nvSpPr>
        <p:spPr bwMode="auto">
          <a:xfrm>
            <a:off x="758815" y="3292235"/>
            <a:ext cx="8429625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endParaRPr lang="it-IT" altLang="it-IT" b="1" u="sng" dirty="0"/>
          </a:p>
          <a:p>
            <a:pPr algn="ctr"/>
            <a:r>
              <a:rPr lang="it-IT" altLang="it-IT" sz="3200" b="1" i="1" dirty="0"/>
              <a:t>I nostri sensi e oltre </a:t>
            </a:r>
            <a:r>
              <a:rPr lang="it-IT" altLang="it-IT" sz="2400" dirty="0">
                <a:solidFill>
                  <a:srgbClr val="FF0000"/>
                </a:solidFill>
              </a:rPr>
              <a:t> </a:t>
            </a:r>
          </a:p>
          <a:p>
            <a:pPr algn="ctr"/>
            <a:endParaRPr lang="it-IT" altLang="it-IT" sz="2400" dirty="0">
              <a:solidFill>
                <a:srgbClr val="FF0000"/>
              </a:solidFill>
            </a:endParaRPr>
          </a:p>
        </p:txBody>
      </p:sp>
      <p:pic>
        <p:nvPicPr>
          <p:cNvPr id="5127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6" y="189705"/>
            <a:ext cx="111442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7" descr="http://www.inco-scienza.org/images/inco_pn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833" y="195612"/>
            <a:ext cx="1601787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Immagin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033" y="170624"/>
            <a:ext cx="126682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912" y="267385"/>
            <a:ext cx="2185761" cy="142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850" y="2943652"/>
            <a:ext cx="1491439" cy="146683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44934" y="3029657"/>
            <a:ext cx="1632595" cy="1380829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55667" y="1480991"/>
            <a:ext cx="1717108" cy="154485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65249" y="1602185"/>
            <a:ext cx="1553938" cy="136987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01777" y="1288269"/>
            <a:ext cx="1580765" cy="139095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10230" y="1189376"/>
            <a:ext cx="1886311" cy="1544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97" y="908720"/>
            <a:ext cx="7972726" cy="4371012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496616" y="332656"/>
            <a:ext cx="7264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Due lenti convergenti: il microscopio «orizzontale»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648744" y="2348880"/>
            <a:ext cx="504056" cy="4721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825208" y="2492896"/>
            <a:ext cx="504056" cy="4721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7766898" y="2492896"/>
            <a:ext cx="570478" cy="4763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681192" y="3076422"/>
            <a:ext cx="504056" cy="3600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2993826" y="2492896"/>
            <a:ext cx="530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it-IT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</a:t>
            </a:r>
            <a:endParaRPr lang="it-IT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7501440" y="2564904"/>
            <a:ext cx="5212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it-IT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oc</a:t>
            </a:r>
            <a:endParaRPr lang="it-IT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30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752" y="620688"/>
            <a:ext cx="4234094" cy="416424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278925" y="5013176"/>
            <a:ext cx="51177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COME CONDURRE L’ESPERIMENTO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9960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031"/>
          <p:cNvSpPr txBox="1">
            <a:spLocks noChangeArrowheads="1"/>
          </p:cNvSpPr>
          <p:nvPr/>
        </p:nvSpPr>
        <p:spPr bwMode="auto">
          <a:xfrm>
            <a:off x="4833938" y="2500313"/>
            <a:ext cx="1857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endParaRPr kumimoji="0" lang="it-IT" altLang="it-IT" sz="2200" b="1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kumimoji="0" lang="it-IT" altLang="it-IT" sz="2200" b="1" i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75" name="Text Box 1066"/>
          <p:cNvSpPr txBox="1">
            <a:spLocks noChangeArrowheads="1"/>
          </p:cNvSpPr>
          <p:nvPr/>
        </p:nvSpPr>
        <p:spPr bwMode="auto">
          <a:xfrm>
            <a:off x="8153400" y="8355013"/>
            <a:ext cx="3652838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it-IT" altLang="it-IT" sz="3600" b="1" i="1">
              <a:latin typeface="Bangle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879169" y="332656"/>
            <a:ext cx="9076524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I RAGGI </a:t>
            </a:r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LUMINOSI - L’OTTICA GEOMETRICA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-La luce è un’onda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«piccola piccola»,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che trattiamo come un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raggio. Sperimentiamo la legge della </a:t>
            </a:r>
          </a:p>
          <a:p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riflessione e la legge della rifrazione con il kit a disposizione.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PROPRIETA’ DELLA SINGOLA LENTE CONVERGENTE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-Misura della coordinata focale della lente. 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-Verifica della legge dei punti coniugati, creazione di immagini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reali e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virtuali in relazione alla </a:t>
            </a:r>
          </a:p>
          <a:p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posizione dell’oggetto rispetto al fuoco.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-Sperimentare la lente di ingrandimento</a:t>
            </a:r>
          </a:p>
          <a:p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SISTEMI DI </a:t>
            </a:r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DUE LENTI 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CONVERGENTI: IL MICROSCOPIO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-banco ottico con due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lenti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convergenti: regolare la distanza dell’oggetto dall’obbiettivo e delle </a:t>
            </a:r>
          </a:p>
          <a:p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due lenti tra loro in modo da realizzare il massimo ingrandimento dell’immagine (microscopio </a:t>
            </a:r>
          </a:p>
          <a:p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it-IT" sz="1600">
                <a:latin typeface="Arial" panose="020B0604020202020204" pitchFamily="34" charset="0"/>
                <a:cs typeface="Arial" panose="020B0604020202020204" pitchFamily="34" charset="0"/>
              </a:rPr>
              <a:t>orizzontale</a:t>
            </a:r>
            <a:r>
              <a:rPr lang="it-IT" sz="1600" smtClean="0">
                <a:latin typeface="Arial" panose="020B0604020202020204" pitchFamily="34" charset="0"/>
                <a:cs typeface="Arial" panose="020B0604020202020204" pitchFamily="34" charset="0"/>
              </a:rPr>
              <a:t>”).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920" y="4060068"/>
            <a:ext cx="3600400" cy="27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752" y="620688"/>
            <a:ext cx="4234094" cy="416424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205908" y="5085184"/>
            <a:ext cx="31197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PREMESSA TEORICA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5613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031"/>
          <p:cNvSpPr txBox="1">
            <a:spLocks noChangeArrowheads="1"/>
          </p:cNvSpPr>
          <p:nvPr/>
        </p:nvSpPr>
        <p:spPr bwMode="auto">
          <a:xfrm>
            <a:off x="4833938" y="2500313"/>
            <a:ext cx="1857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endParaRPr kumimoji="0" lang="it-IT" altLang="it-IT" sz="2200" b="1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kumimoji="0" lang="it-IT" altLang="it-IT" sz="2200" b="1" i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5" name="CasellaDiTesto 1"/>
          <p:cNvSpPr txBox="1">
            <a:spLocks noChangeArrowheads="1"/>
          </p:cNvSpPr>
          <p:nvPr/>
        </p:nvSpPr>
        <p:spPr bwMode="auto">
          <a:xfrm>
            <a:off x="128588" y="142875"/>
            <a:ext cx="3865562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altLang="it-IT" sz="40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Come vediamo?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altLang="it-IT" sz="3200" b="1" i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 vuole un po’ di luce</a:t>
            </a:r>
          </a:p>
        </p:txBody>
      </p:sp>
      <p:pic>
        <p:nvPicPr>
          <p:cNvPr id="13316" name="Picture 17" descr="Risultati immagini per intervallo visibi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2579688"/>
            <a:ext cx="8547100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2" descr="Risultati immagini per spettro del so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5" y="142875"/>
            <a:ext cx="3248025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031"/>
          <p:cNvSpPr txBox="1">
            <a:spLocks noChangeArrowheads="1"/>
          </p:cNvSpPr>
          <p:nvPr/>
        </p:nvSpPr>
        <p:spPr bwMode="auto">
          <a:xfrm>
            <a:off x="4833938" y="2500313"/>
            <a:ext cx="1857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endParaRPr kumimoji="0" lang="it-IT" altLang="it-IT" sz="2200" b="1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kumimoji="0" lang="it-IT" altLang="it-IT" sz="2200" b="1" i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1" name="CasellaDiTesto 1"/>
          <p:cNvSpPr txBox="1">
            <a:spLocks noChangeArrowheads="1"/>
          </p:cNvSpPr>
          <p:nvPr/>
        </p:nvSpPr>
        <p:spPr bwMode="auto">
          <a:xfrm>
            <a:off x="3432175" y="188913"/>
            <a:ext cx="2987675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altLang="it-IT" sz="40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raggi di luce</a:t>
            </a:r>
            <a:endParaRPr lang="it-IT" altLang="it-IT" sz="3200" b="1" i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412" name="Immagine 6" descr="C:\Users\Nicholas\AppData\Local\Microsoft\Windows\INetCache\Content.Word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3" y="3798888"/>
            <a:ext cx="2389187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Immagine 7" descr="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3884613"/>
            <a:ext cx="5043488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2" descr="Risultati immagini per la luce si propaga per ragg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1246188"/>
            <a:ext cx="55435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CasellaDiTesto 1"/>
          <p:cNvSpPr txBox="1">
            <a:spLocks noChangeArrowheads="1"/>
          </p:cNvSpPr>
          <p:nvPr/>
        </p:nvSpPr>
        <p:spPr bwMode="auto">
          <a:xfrm>
            <a:off x="1360488" y="3316288"/>
            <a:ext cx="16525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it-IT" altLang="it-IT"/>
              <a:t>riflessione</a:t>
            </a:r>
          </a:p>
        </p:txBody>
      </p:sp>
      <p:sp>
        <p:nvSpPr>
          <p:cNvPr id="17416" name="CasellaDiTesto 10"/>
          <p:cNvSpPr txBox="1">
            <a:spLocks noChangeArrowheads="1"/>
          </p:cNvSpPr>
          <p:nvPr/>
        </p:nvSpPr>
        <p:spPr bwMode="auto">
          <a:xfrm>
            <a:off x="6069013" y="3343275"/>
            <a:ext cx="1516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it-IT" altLang="it-IT"/>
              <a:t>rifrazione</a:t>
            </a:r>
          </a:p>
        </p:txBody>
      </p:sp>
    </p:spTree>
    <p:extLst>
      <p:ext uri="{BB962C8B-B14F-4D97-AF65-F5344CB8AC3E}">
        <p14:creationId xmlns:p14="http://schemas.microsoft.com/office/powerpoint/2010/main" val="310143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031"/>
          <p:cNvSpPr txBox="1">
            <a:spLocks noChangeArrowheads="1"/>
          </p:cNvSpPr>
          <p:nvPr/>
        </p:nvSpPr>
        <p:spPr bwMode="auto">
          <a:xfrm>
            <a:off x="4833938" y="2500313"/>
            <a:ext cx="1857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endParaRPr kumimoji="0" lang="it-IT" altLang="it-IT" sz="2200" b="1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kumimoji="0" lang="it-IT" altLang="it-IT" sz="2200" b="1" i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3" name="CasellaDiTesto 1"/>
          <p:cNvSpPr txBox="1">
            <a:spLocks noChangeArrowheads="1"/>
          </p:cNvSpPr>
          <p:nvPr/>
        </p:nvSpPr>
        <p:spPr bwMode="auto">
          <a:xfrm>
            <a:off x="3217863" y="31750"/>
            <a:ext cx="36036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altLang="it-IT" sz="40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Come vediamo?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altLang="it-IT" sz="3200" b="1" i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Catturare la luce</a:t>
            </a:r>
          </a:p>
        </p:txBody>
      </p:sp>
      <p:pic>
        <p:nvPicPr>
          <p:cNvPr id="15364" name="Picture 8" descr="Risultati immagini per occhio uma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25" y="1557338"/>
            <a:ext cx="6049963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031"/>
          <p:cNvSpPr txBox="1">
            <a:spLocks noChangeArrowheads="1"/>
          </p:cNvSpPr>
          <p:nvPr/>
        </p:nvSpPr>
        <p:spPr bwMode="auto">
          <a:xfrm>
            <a:off x="4833938" y="2500313"/>
            <a:ext cx="1857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endParaRPr kumimoji="0" lang="it-IT" altLang="it-IT" sz="2200" b="1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kumimoji="0" lang="it-IT" altLang="it-IT" sz="2200" b="1" i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7" name="CasellaDiTesto 1"/>
          <p:cNvSpPr txBox="1">
            <a:spLocks noChangeArrowheads="1"/>
          </p:cNvSpPr>
          <p:nvPr/>
        </p:nvSpPr>
        <p:spPr bwMode="auto">
          <a:xfrm>
            <a:off x="2751138" y="188913"/>
            <a:ext cx="43513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altLang="it-IT" sz="40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lenti convergenti</a:t>
            </a:r>
            <a:endParaRPr lang="it-IT" altLang="it-IT" sz="3200" b="1" i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508" name="CasellaDiTesto 10"/>
          <p:cNvSpPr txBox="1">
            <a:spLocks noChangeArrowheads="1"/>
          </p:cNvSpPr>
          <p:nvPr/>
        </p:nvSpPr>
        <p:spPr bwMode="auto">
          <a:xfrm>
            <a:off x="4949825" y="1947863"/>
            <a:ext cx="42507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it-IT" altLang="it-IT" dirty="0"/>
              <a:t>Oggetto a </a:t>
            </a:r>
            <a:r>
              <a:rPr lang="it-IT" altLang="it-IT" dirty="0" smtClean="0"/>
              <a:t>distanza «infinita»</a:t>
            </a:r>
            <a:endParaRPr lang="it-IT" altLang="it-IT" dirty="0"/>
          </a:p>
        </p:txBody>
      </p:sp>
      <p:pic>
        <p:nvPicPr>
          <p:cNvPr id="21509" name="Immagine 8" descr="Risultati immagini per formazione immagini lenti convergent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903288"/>
            <a:ext cx="4378325" cy="252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Immagine 9" descr="Risultati immagini per formazione immagini lenti convergent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3581400"/>
            <a:ext cx="6119813" cy="306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CasellaDiTesto 1"/>
          <p:cNvSpPr txBox="1">
            <a:spLocks noChangeArrowheads="1"/>
          </p:cNvSpPr>
          <p:nvPr/>
        </p:nvSpPr>
        <p:spPr bwMode="auto">
          <a:xfrm>
            <a:off x="5745088" y="4509120"/>
            <a:ext cx="36512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it-IT" altLang="it-IT" dirty="0"/>
              <a:t>Oggetto </a:t>
            </a:r>
            <a:r>
              <a:rPr lang="it-IT" altLang="it-IT" dirty="0" smtClean="0"/>
              <a:t>a distanza finita</a:t>
            </a:r>
            <a:endParaRPr lang="it-IT" altLang="it-IT" dirty="0"/>
          </a:p>
        </p:txBody>
      </p:sp>
      <p:sp>
        <p:nvSpPr>
          <p:cNvPr id="21512" name="CasellaDiTesto 2"/>
          <p:cNvSpPr txBox="1">
            <a:spLocks noChangeArrowheads="1"/>
          </p:cNvSpPr>
          <p:nvPr/>
        </p:nvSpPr>
        <p:spPr bwMode="auto">
          <a:xfrm>
            <a:off x="849313" y="2944813"/>
            <a:ext cx="2087562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21513" name="CasellaDiTesto 11"/>
          <p:cNvSpPr txBox="1">
            <a:spLocks noChangeArrowheads="1"/>
          </p:cNvSpPr>
          <p:nvPr/>
        </p:nvSpPr>
        <p:spPr bwMode="auto">
          <a:xfrm>
            <a:off x="415925" y="6100763"/>
            <a:ext cx="208915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8845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031"/>
          <p:cNvSpPr txBox="1">
            <a:spLocks noChangeArrowheads="1"/>
          </p:cNvSpPr>
          <p:nvPr/>
        </p:nvSpPr>
        <p:spPr bwMode="auto">
          <a:xfrm>
            <a:off x="4833938" y="2500313"/>
            <a:ext cx="1857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endParaRPr kumimoji="0" lang="it-IT" altLang="it-IT" sz="2200" b="1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kumimoji="0" lang="it-IT" altLang="it-IT" sz="2200" b="1" i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3555" name="Picture 4" descr="Risultati immagini per legge dei punti coniugat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7938"/>
            <a:ext cx="8997950" cy="675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2" descr="Risultati immagini per legge dei punti coniugat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63" y="4387850"/>
            <a:ext cx="4087812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CasellaDiTesto 3"/>
          <p:cNvSpPr txBox="1">
            <a:spLocks noChangeArrowheads="1"/>
          </p:cNvSpPr>
          <p:nvPr/>
        </p:nvSpPr>
        <p:spPr bwMode="auto">
          <a:xfrm>
            <a:off x="3800475" y="1681163"/>
            <a:ext cx="360363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23558" name="CasellaDiTesto 14"/>
          <p:cNvSpPr txBox="1">
            <a:spLocks noChangeArrowheads="1"/>
          </p:cNvSpPr>
          <p:nvPr/>
        </p:nvSpPr>
        <p:spPr bwMode="auto">
          <a:xfrm>
            <a:off x="5889625" y="1635125"/>
            <a:ext cx="358775" cy="306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23559" name="CasellaDiTesto 15"/>
          <p:cNvSpPr txBox="1">
            <a:spLocks noChangeArrowheads="1"/>
          </p:cNvSpPr>
          <p:nvPr/>
        </p:nvSpPr>
        <p:spPr bwMode="auto">
          <a:xfrm>
            <a:off x="3395663" y="1412875"/>
            <a:ext cx="261937" cy="222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endParaRPr lang="it-IT" altLang="it-IT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60" name="CasellaDiTesto 4"/>
          <p:cNvSpPr txBox="1">
            <a:spLocks noChangeArrowheads="1"/>
          </p:cNvSpPr>
          <p:nvPr/>
        </p:nvSpPr>
        <p:spPr bwMode="auto">
          <a:xfrm>
            <a:off x="5097463" y="5621338"/>
            <a:ext cx="39703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just"/>
            <a:r>
              <a:rPr lang="it-IT" altLang="it-IT">
                <a:solidFill>
                  <a:srgbClr val="333333"/>
                </a:solidFill>
                <a:latin typeface="Arial" panose="020B0604020202020204" pitchFamily="34" charset="0"/>
              </a:rPr>
              <a:t>L'immagine di una linea verticale </a:t>
            </a:r>
          </a:p>
          <a:p>
            <a:pPr algn="just"/>
            <a:r>
              <a:rPr lang="it-IT" altLang="it-IT">
                <a:solidFill>
                  <a:srgbClr val="333333"/>
                </a:solidFill>
                <a:latin typeface="Arial" panose="020B0604020202020204" pitchFamily="34" charset="0"/>
              </a:rPr>
              <a:t>rimane una linea verticale. </a:t>
            </a:r>
          </a:p>
          <a:p>
            <a:pPr algn="just"/>
            <a:endParaRPr lang="it-IT" altLang="it-IT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66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031"/>
          <p:cNvSpPr txBox="1">
            <a:spLocks noChangeArrowheads="1"/>
          </p:cNvSpPr>
          <p:nvPr/>
        </p:nvSpPr>
        <p:spPr bwMode="auto">
          <a:xfrm>
            <a:off x="6731000" y="5861050"/>
            <a:ext cx="1857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endParaRPr kumimoji="0" lang="it-IT" altLang="it-IT" sz="2200" b="1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kumimoji="0" lang="it-IT" altLang="it-IT" sz="2200" b="1" i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5603" name="Picture 2" descr="indiet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063" y="908050"/>
            <a:ext cx="501015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ttangolo 1"/>
          <p:cNvSpPr>
            <a:spLocks noChangeArrowheads="1"/>
          </p:cNvSpPr>
          <p:nvPr/>
        </p:nvSpPr>
        <p:spPr bwMode="auto">
          <a:xfrm>
            <a:off x="57150" y="228600"/>
            <a:ext cx="9504363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just"/>
            <a:r>
              <a:rPr lang="it-IT" altLang="it-IT" dirty="0">
                <a:solidFill>
                  <a:srgbClr val="333333"/>
                </a:solidFill>
                <a:latin typeface="Arial" panose="020B0604020202020204" pitchFamily="34" charset="0"/>
              </a:rPr>
              <a:t>Le caratteristiche delle immagini che si vengono a formare dipendono dalla distanza p dell'oggetto dalla lente e dalla distanza focale f. </a:t>
            </a:r>
          </a:p>
          <a:p>
            <a:pPr algn="just"/>
            <a:endParaRPr lang="it-IT" altLang="it-IT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algn="just"/>
            <a:r>
              <a:rPr lang="it-IT" altLang="it-IT" b="1" dirty="0">
                <a:solidFill>
                  <a:srgbClr val="333333"/>
                </a:solidFill>
                <a:latin typeface="Arial" panose="020B0604020202020204" pitchFamily="34" charset="0"/>
              </a:rPr>
              <a:t>1)</a:t>
            </a:r>
            <a:r>
              <a:rPr lang="it-IT" altLang="it-IT" dirty="0">
                <a:solidFill>
                  <a:srgbClr val="333333"/>
                </a:solidFill>
                <a:latin typeface="Arial" panose="020B0604020202020204" pitchFamily="34" charset="0"/>
              </a:rPr>
              <a:t> </a:t>
            </a:r>
            <a:r>
              <a:rPr lang="it-IT" altLang="it-IT" dirty="0">
                <a:solidFill>
                  <a:srgbClr val="FF0000"/>
                </a:solidFill>
                <a:latin typeface="Arial" panose="020B0604020202020204" pitchFamily="34" charset="0"/>
              </a:rPr>
              <a:t>Oggetto a una distanza dal centro </a:t>
            </a:r>
          </a:p>
          <a:p>
            <a:pPr algn="just"/>
            <a:r>
              <a:rPr lang="it-IT" altLang="it-IT" dirty="0">
                <a:solidFill>
                  <a:srgbClr val="FF0000"/>
                </a:solidFill>
                <a:latin typeface="Arial" panose="020B0604020202020204" pitchFamily="34" charset="0"/>
              </a:rPr>
              <a:t>maggiore del doppio della distanza focale,</a:t>
            </a:r>
            <a:r>
              <a:rPr lang="it-IT" altLang="it-IT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</a:p>
          <a:p>
            <a:pPr algn="just"/>
            <a:r>
              <a:rPr lang="it-IT" altLang="it-IT" dirty="0">
                <a:solidFill>
                  <a:srgbClr val="333333"/>
                </a:solidFill>
                <a:latin typeface="Arial" panose="020B0604020202020204" pitchFamily="34" charset="0"/>
              </a:rPr>
              <a:t>p &gt; 2f, l'immagine risulta </a:t>
            </a:r>
            <a:r>
              <a:rPr lang="it-IT" altLang="it-IT" dirty="0" smtClean="0">
                <a:solidFill>
                  <a:srgbClr val="333333"/>
                </a:solidFill>
                <a:latin typeface="Arial" panose="020B0604020202020204" pitchFamily="34" charset="0"/>
              </a:rPr>
              <a:t>reale (cioè </a:t>
            </a:r>
          </a:p>
          <a:p>
            <a:pPr algn="just"/>
            <a:r>
              <a:rPr lang="it-IT" altLang="it-IT" dirty="0" smtClean="0">
                <a:solidFill>
                  <a:srgbClr val="333333"/>
                </a:solidFill>
                <a:latin typeface="Arial" panose="020B0604020202020204" pitchFamily="34" charset="0"/>
              </a:rPr>
              <a:t>formata </a:t>
            </a:r>
            <a:r>
              <a:rPr lang="it-IT" altLang="it-IT" u="sng" dirty="0" smtClean="0">
                <a:solidFill>
                  <a:srgbClr val="333333"/>
                </a:solidFill>
                <a:latin typeface="Arial" panose="020B0604020202020204" pitchFamily="34" charset="0"/>
              </a:rPr>
              <a:t>sul punto di incontro </a:t>
            </a:r>
            <a:r>
              <a:rPr lang="it-IT" altLang="it-IT" dirty="0" smtClean="0">
                <a:solidFill>
                  <a:srgbClr val="333333"/>
                </a:solidFill>
                <a:latin typeface="Arial" panose="020B0604020202020204" pitchFamily="34" charset="0"/>
              </a:rPr>
              <a:t>dei raggi), </a:t>
            </a:r>
          </a:p>
          <a:p>
            <a:pPr algn="just"/>
            <a:r>
              <a:rPr lang="it-IT" altLang="it-IT" dirty="0" smtClean="0">
                <a:solidFill>
                  <a:srgbClr val="333333"/>
                </a:solidFill>
                <a:latin typeface="Arial" panose="020B0604020202020204" pitchFamily="34" charset="0"/>
              </a:rPr>
              <a:t>capovolta e </a:t>
            </a:r>
            <a:r>
              <a:rPr lang="it-IT" altLang="it-IT" dirty="0">
                <a:solidFill>
                  <a:srgbClr val="333333"/>
                </a:solidFill>
                <a:latin typeface="Arial" panose="020B0604020202020204" pitchFamily="34" charset="0"/>
              </a:rPr>
              <a:t>rimpicciolita (non ci interessa).</a:t>
            </a:r>
          </a:p>
          <a:p>
            <a:pPr algn="just"/>
            <a:endParaRPr lang="it-IT" altLang="it-IT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algn="just"/>
            <a:r>
              <a:rPr lang="it-IT" altLang="it-IT" b="1" dirty="0">
                <a:solidFill>
                  <a:srgbClr val="333333"/>
                </a:solidFill>
                <a:latin typeface="Arial" panose="020B0604020202020204" pitchFamily="34" charset="0"/>
              </a:rPr>
              <a:t>2)</a:t>
            </a:r>
            <a:r>
              <a:rPr lang="it-IT" altLang="it-IT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it-IT" altLang="it-IT" dirty="0">
                <a:solidFill>
                  <a:srgbClr val="FF0000"/>
                </a:solidFill>
                <a:latin typeface="Arial" panose="020B0604020202020204" pitchFamily="34" charset="0"/>
              </a:rPr>
              <a:t>Oggetto a una distanza dal centro </a:t>
            </a:r>
          </a:p>
          <a:p>
            <a:pPr algn="just"/>
            <a:r>
              <a:rPr lang="it-IT" altLang="it-IT" dirty="0">
                <a:solidFill>
                  <a:srgbClr val="FF0000"/>
                </a:solidFill>
                <a:latin typeface="Arial" panose="020B0604020202020204" pitchFamily="34" charset="0"/>
              </a:rPr>
              <a:t>p compresa tra f e 2f</a:t>
            </a:r>
            <a:r>
              <a:rPr lang="it-IT" altLang="it-IT" dirty="0">
                <a:solidFill>
                  <a:srgbClr val="333333"/>
                </a:solidFill>
                <a:latin typeface="Arial" panose="020B0604020202020204" pitchFamily="34" charset="0"/>
              </a:rPr>
              <a:t>, f &lt; p &lt; 2f, </a:t>
            </a:r>
          </a:p>
          <a:p>
            <a:pPr algn="just"/>
            <a:r>
              <a:rPr lang="it-IT" altLang="it-IT" dirty="0">
                <a:solidFill>
                  <a:srgbClr val="333333"/>
                </a:solidFill>
                <a:latin typeface="Arial" panose="020B0604020202020204" pitchFamily="34" charset="0"/>
              </a:rPr>
              <a:t> l'immagine che si forma </a:t>
            </a:r>
          </a:p>
          <a:p>
            <a:pPr algn="just"/>
            <a:r>
              <a:rPr lang="it-IT" altLang="it-IT" dirty="0">
                <a:solidFill>
                  <a:srgbClr val="333333"/>
                </a:solidFill>
                <a:latin typeface="Arial" panose="020B0604020202020204" pitchFamily="34" charset="0"/>
              </a:rPr>
              <a:t>è reale, capovolta e ingrandita. </a:t>
            </a:r>
          </a:p>
          <a:p>
            <a:pPr algn="just"/>
            <a:endParaRPr lang="it-IT" altLang="it-IT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algn="just"/>
            <a:r>
              <a:rPr lang="it-IT" altLang="it-IT" b="1" dirty="0">
                <a:solidFill>
                  <a:srgbClr val="333333"/>
                </a:solidFill>
                <a:latin typeface="Arial" panose="020B0604020202020204" pitchFamily="34" charset="0"/>
              </a:rPr>
              <a:t>3)</a:t>
            </a:r>
            <a:r>
              <a:rPr lang="it-IT" altLang="it-IT" dirty="0">
                <a:solidFill>
                  <a:srgbClr val="333333"/>
                </a:solidFill>
                <a:latin typeface="Arial" panose="020B0604020202020204" pitchFamily="34" charset="0"/>
              </a:rPr>
              <a:t> </a:t>
            </a:r>
            <a:r>
              <a:rPr lang="it-IT" altLang="it-IT" dirty="0">
                <a:solidFill>
                  <a:srgbClr val="FF0000"/>
                </a:solidFill>
                <a:latin typeface="Arial" panose="020B0604020202020204" pitchFamily="34" charset="0"/>
              </a:rPr>
              <a:t>Oggetto a una distanza dal centro </a:t>
            </a:r>
          </a:p>
          <a:p>
            <a:pPr algn="just"/>
            <a:r>
              <a:rPr lang="it-IT" altLang="it-IT" dirty="0">
                <a:solidFill>
                  <a:srgbClr val="FF0000"/>
                </a:solidFill>
                <a:latin typeface="Arial" panose="020B0604020202020204" pitchFamily="34" charset="0"/>
              </a:rPr>
              <a:t>minore della distanza focale</a:t>
            </a:r>
            <a:r>
              <a:rPr lang="it-IT" altLang="it-IT" dirty="0">
                <a:solidFill>
                  <a:srgbClr val="333333"/>
                </a:solidFill>
                <a:latin typeface="Arial" panose="020B0604020202020204" pitchFamily="34" charset="0"/>
              </a:rPr>
              <a:t>, 0 &lt; p &lt; f, </a:t>
            </a:r>
          </a:p>
          <a:p>
            <a:pPr algn="just"/>
            <a:r>
              <a:rPr lang="it-IT" altLang="it-IT" dirty="0">
                <a:solidFill>
                  <a:srgbClr val="333333"/>
                </a:solidFill>
                <a:latin typeface="Arial" panose="020B0604020202020204" pitchFamily="34" charset="0"/>
              </a:rPr>
              <a:t>l'immagine è diritta, ingrandita e </a:t>
            </a:r>
          </a:p>
          <a:p>
            <a:pPr algn="just"/>
            <a:r>
              <a:rPr lang="it-IT" altLang="it-IT" dirty="0">
                <a:solidFill>
                  <a:srgbClr val="333333"/>
                </a:solidFill>
                <a:latin typeface="Arial" panose="020B0604020202020204" pitchFamily="34" charset="0"/>
              </a:rPr>
              <a:t>virtuale (si forma </a:t>
            </a:r>
            <a:r>
              <a:rPr lang="it-IT" altLang="it-IT" u="sng" dirty="0" smtClean="0">
                <a:solidFill>
                  <a:srgbClr val="333333"/>
                </a:solidFill>
                <a:latin typeface="Arial" panose="020B0604020202020204" pitchFamily="34" charset="0"/>
              </a:rPr>
              <a:t>sul punto di incontro dei </a:t>
            </a:r>
          </a:p>
          <a:p>
            <a:pPr algn="just"/>
            <a:r>
              <a:rPr lang="it-IT" altLang="it-IT" u="sng" dirty="0" smtClean="0">
                <a:solidFill>
                  <a:srgbClr val="333333"/>
                </a:solidFill>
                <a:latin typeface="Arial" panose="020B0604020202020204" pitchFamily="34" charset="0"/>
              </a:rPr>
              <a:t>prolungamenti </a:t>
            </a:r>
            <a:r>
              <a:rPr lang="it-IT" altLang="it-IT" dirty="0">
                <a:solidFill>
                  <a:srgbClr val="333333"/>
                </a:solidFill>
                <a:latin typeface="Arial" panose="020B0604020202020204" pitchFamily="34" charset="0"/>
              </a:rPr>
              <a:t>dei </a:t>
            </a:r>
            <a:r>
              <a:rPr lang="it-IT" altLang="it-IT" dirty="0" smtClean="0">
                <a:solidFill>
                  <a:srgbClr val="333333"/>
                </a:solidFill>
                <a:latin typeface="Arial" panose="020B0604020202020204" pitchFamily="34" charset="0"/>
              </a:rPr>
              <a:t>raggi rifratti).</a:t>
            </a:r>
            <a:endParaRPr lang="it-IT" altLang="it-IT" dirty="0"/>
          </a:p>
        </p:txBody>
      </p:sp>
      <p:cxnSp>
        <p:nvCxnSpPr>
          <p:cNvPr id="5" name="Connettore 1 4"/>
          <p:cNvCxnSpPr/>
          <p:nvPr/>
        </p:nvCxnSpPr>
        <p:spPr bwMode="auto">
          <a:xfrm>
            <a:off x="6916738" y="5861050"/>
            <a:ext cx="844550" cy="663575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606" name="Freccia a destra 6"/>
          <p:cNvSpPr>
            <a:spLocks noChangeArrowheads="1"/>
          </p:cNvSpPr>
          <p:nvPr/>
        </p:nvSpPr>
        <p:spPr bwMode="auto">
          <a:xfrm>
            <a:off x="6105525" y="981075"/>
            <a:ext cx="287338" cy="360363"/>
          </a:xfrm>
          <a:prstGeom prst="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182F76"/>
              </a:gs>
              <a:gs pos="50000">
                <a:srgbClr val="3366FF"/>
              </a:gs>
              <a:gs pos="100000">
                <a:srgbClr val="182F76"/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rgbClr val="333399"/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endParaRPr lang="it-IT" altLang="it-IT"/>
          </a:p>
        </p:txBody>
      </p:sp>
      <p:sp>
        <p:nvSpPr>
          <p:cNvPr id="25607" name="Freccia a destra 13"/>
          <p:cNvSpPr>
            <a:spLocks noChangeArrowheads="1"/>
          </p:cNvSpPr>
          <p:nvPr/>
        </p:nvSpPr>
        <p:spPr bwMode="auto">
          <a:xfrm rot="2580000">
            <a:off x="7183438" y="1195388"/>
            <a:ext cx="290512" cy="288925"/>
          </a:xfrm>
          <a:prstGeom prst="rightArrow">
            <a:avLst>
              <a:gd name="adj1" fmla="val 50000"/>
              <a:gd name="adj2" fmla="val 50191"/>
            </a:avLst>
          </a:prstGeom>
          <a:gradFill rotWithShape="0">
            <a:gsLst>
              <a:gs pos="0">
                <a:srgbClr val="182F76"/>
              </a:gs>
              <a:gs pos="50000">
                <a:srgbClr val="3366FF"/>
              </a:gs>
              <a:gs pos="100000">
                <a:srgbClr val="182F76"/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rgbClr val="333399"/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endParaRPr lang="it-IT" altLang="it-IT"/>
          </a:p>
        </p:txBody>
      </p:sp>
      <p:sp>
        <p:nvSpPr>
          <p:cNvPr id="25608" name="Freccia a destra 16"/>
          <p:cNvSpPr>
            <a:spLocks noChangeArrowheads="1"/>
          </p:cNvSpPr>
          <p:nvPr/>
        </p:nvSpPr>
        <p:spPr bwMode="auto">
          <a:xfrm rot="1560000">
            <a:off x="5756275" y="1201738"/>
            <a:ext cx="288925" cy="288925"/>
          </a:xfrm>
          <a:prstGeom prst="rightArrow">
            <a:avLst>
              <a:gd name="adj1" fmla="val 50000"/>
              <a:gd name="adj2" fmla="val 49917"/>
            </a:avLst>
          </a:prstGeom>
          <a:gradFill rotWithShape="0">
            <a:gsLst>
              <a:gs pos="0">
                <a:srgbClr val="182F76"/>
              </a:gs>
              <a:gs pos="50000">
                <a:srgbClr val="3366FF"/>
              </a:gs>
              <a:gs pos="100000">
                <a:srgbClr val="182F76"/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rgbClr val="333399"/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endParaRPr lang="it-IT" altLang="it-IT"/>
          </a:p>
        </p:txBody>
      </p:sp>
      <p:sp>
        <p:nvSpPr>
          <p:cNvPr id="25609" name="Freccia a destra 17"/>
          <p:cNvSpPr>
            <a:spLocks noChangeArrowheads="1"/>
          </p:cNvSpPr>
          <p:nvPr/>
        </p:nvSpPr>
        <p:spPr bwMode="auto">
          <a:xfrm rot="1560000">
            <a:off x="7194550" y="1781175"/>
            <a:ext cx="288925" cy="288925"/>
          </a:xfrm>
          <a:prstGeom prst="rightArrow">
            <a:avLst>
              <a:gd name="adj1" fmla="val 50000"/>
              <a:gd name="adj2" fmla="val 49917"/>
            </a:avLst>
          </a:prstGeom>
          <a:gradFill rotWithShape="0">
            <a:gsLst>
              <a:gs pos="0">
                <a:srgbClr val="182F76"/>
              </a:gs>
              <a:gs pos="50000">
                <a:srgbClr val="3366FF"/>
              </a:gs>
              <a:gs pos="100000">
                <a:srgbClr val="182F76"/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rgbClr val="333399"/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endParaRPr lang="it-IT" altLang="it-IT"/>
          </a:p>
        </p:txBody>
      </p:sp>
      <p:sp>
        <p:nvSpPr>
          <p:cNvPr id="25610" name="Freccia a destra 18"/>
          <p:cNvSpPr>
            <a:spLocks noChangeArrowheads="1"/>
          </p:cNvSpPr>
          <p:nvPr/>
        </p:nvSpPr>
        <p:spPr bwMode="auto">
          <a:xfrm>
            <a:off x="6248400" y="2781300"/>
            <a:ext cx="288925" cy="360363"/>
          </a:xfrm>
          <a:prstGeom prst="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182F76"/>
              </a:gs>
              <a:gs pos="50000">
                <a:srgbClr val="3366FF"/>
              </a:gs>
              <a:gs pos="100000">
                <a:srgbClr val="182F76"/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rgbClr val="333399"/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endParaRPr lang="it-IT" altLang="it-IT"/>
          </a:p>
        </p:txBody>
      </p:sp>
      <p:sp>
        <p:nvSpPr>
          <p:cNvPr id="25611" name="Freccia a destra 19"/>
          <p:cNvSpPr>
            <a:spLocks noChangeArrowheads="1"/>
          </p:cNvSpPr>
          <p:nvPr/>
        </p:nvSpPr>
        <p:spPr bwMode="auto">
          <a:xfrm rot="2580000">
            <a:off x="7194550" y="3173413"/>
            <a:ext cx="288925" cy="288925"/>
          </a:xfrm>
          <a:prstGeom prst="rightArrow">
            <a:avLst>
              <a:gd name="adj1" fmla="val 50000"/>
              <a:gd name="adj2" fmla="val 49917"/>
            </a:avLst>
          </a:prstGeom>
          <a:gradFill rotWithShape="0">
            <a:gsLst>
              <a:gs pos="0">
                <a:srgbClr val="182F76"/>
              </a:gs>
              <a:gs pos="50000">
                <a:srgbClr val="3366FF"/>
              </a:gs>
              <a:gs pos="100000">
                <a:srgbClr val="182F76"/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rgbClr val="333399"/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endParaRPr lang="it-IT" altLang="it-IT"/>
          </a:p>
        </p:txBody>
      </p:sp>
      <p:sp>
        <p:nvSpPr>
          <p:cNvPr id="25612" name="Freccia a destra 20"/>
          <p:cNvSpPr>
            <a:spLocks noChangeArrowheads="1"/>
          </p:cNvSpPr>
          <p:nvPr/>
        </p:nvSpPr>
        <p:spPr bwMode="auto">
          <a:xfrm rot="1740000">
            <a:off x="6440488" y="3244850"/>
            <a:ext cx="288925" cy="288925"/>
          </a:xfrm>
          <a:prstGeom prst="rightArrow">
            <a:avLst>
              <a:gd name="adj1" fmla="val 50000"/>
              <a:gd name="adj2" fmla="val 49917"/>
            </a:avLst>
          </a:prstGeom>
          <a:gradFill rotWithShape="0">
            <a:gsLst>
              <a:gs pos="0">
                <a:srgbClr val="182F76"/>
              </a:gs>
              <a:gs pos="50000">
                <a:srgbClr val="3366FF"/>
              </a:gs>
              <a:gs pos="100000">
                <a:srgbClr val="182F76"/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rgbClr val="333399"/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endParaRPr lang="it-IT" altLang="it-IT"/>
          </a:p>
        </p:txBody>
      </p:sp>
      <p:sp>
        <p:nvSpPr>
          <p:cNvPr id="25613" name="Freccia a destra 21"/>
          <p:cNvSpPr>
            <a:spLocks noChangeArrowheads="1"/>
          </p:cNvSpPr>
          <p:nvPr/>
        </p:nvSpPr>
        <p:spPr bwMode="auto">
          <a:xfrm rot="1740000">
            <a:off x="7378700" y="3852863"/>
            <a:ext cx="288925" cy="288925"/>
          </a:xfrm>
          <a:prstGeom prst="rightArrow">
            <a:avLst>
              <a:gd name="adj1" fmla="val 50000"/>
              <a:gd name="adj2" fmla="val 49917"/>
            </a:avLst>
          </a:prstGeom>
          <a:gradFill rotWithShape="0">
            <a:gsLst>
              <a:gs pos="0">
                <a:srgbClr val="182F76"/>
              </a:gs>
              <a:gs pos="50000">
                <a:srgbClr val="3366FF"/>
              </a:gs>
              <a:gs pos="100000">
                <a:srgbClr val="182F76"/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rgbClr val="333399"/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endParaRPr lang="it-IT" altLang="it-IT"/>
          </a:p>
        </p:txBody>
      </p:sp>
      <p:sp>
        <p:nvSpPr>
          <p:cNvPr id="25614" name="Freccia a destra 22"/>
          <p:cNvSpPr>
            <a:spLocks noChangeArrowheads="1"/>
          </p:cNvSpPr>
          <p:nvPr/>
        </p:nvSpPr>
        <p:spPr bwMode="auto">
          <a:xfrm>
            <a:off x="6507163" y="5187950"/>
            <a:ext cx="287337" cy="360363"/>
          </a:xfrm>
          <a:prstGeom prst="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182F76"/>
              </a:gs>
              <a:gs pos="50000">
                <a:srgbClr val="3366FF"/>
              </a:gs>
              <a:gs pos="100000">
                <a:srgbClr val="182F76"/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rgbClr val="333399"/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endParaRPr lang="it-IT" altLang="it-IT"/>
          </a:p>
        </p:txBody>
      </p:sp>
      <p:sp>
        <p:nvSpPr>
          <p:cNvPr id="25615" name="Freccia a destra 23"/>
          <p:cNvSpPr>
            <a:spLocks noChangeArrowheads="1"/>
          </p:cNvSpPr>
          <p:nvPr/>
        </p:nvSpPr>
        <p:spPr bwMode="auto">
          <a:xfrm rot="2580000">
            <a:off x="7126288" y="5511800"/>
            <a:ext cx="288925" cy="288925"/>
          </a:xfrm>
          <a:prstGeom prst="rightArrow">
            <a:avLst>
              <a:gd name="adj1" fmla="val 50000"/>
              <a:gd name="adj2" fmla="val 49917"/>
            </a:avLst>
          </a:prstGeom>
          <a:gradFill rotWithShape="0">
            <a:gsLst>
              <a:gs pos="0">
                <a:srgbClr val="182F76"/>
              </a:gs>
              <a:gs pos="50000">
                <a:srgbClr val="3366FF"/>
              </a:gs>
              <a:gs pos="100000">
                <a:srgbClr val="182F76"/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rgbClr val="333399"/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endParaRPr lang="it-IT" altLang="it-IT"/>
          </a:p>
        </p:txBody>
      </p:sp>
      <p:sp>
        <p:nvSpPr>
          <p:cNvPr id="25616" name="Freccia a destra 24"/>
          <p:cNvSpPr>
            <a:spLocks noChangeArrowheads="1"/>
          </p:cNvSpPr>
          <p:nvPr/>
        </p:nvSpPr>
        <p:spPr bwMode="auto">
          <a:xfrm rot="1560000">
            <a:off x="6578600" y="5557838"/>
            <a:ext cx="288925" cy="288925"/>
          </a:xfrm>
          <a:prstGeom prst="rightArrow">
            <a:avLst>
              <a:gd name="adj1" fmla="val 50000"/>
              <a:gd name="adj2" fmla="val 49917"/>
            </a:avLst>
          </a:prstGeom>
          <a:gradFill rotWithShape="0">
            <a:gsLst>
              <a:gs pos="0">
                <a:srgbClr val="182F76"/>
              </a:gs>
              <a:gs pos="50000">
                <a:srgbClr val="3366FF"/>
              </a:gs>
              <a:gs pos="100000">
                <a:srgbClr val="182F76"/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rgbClr val="333399"/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endParaRPr lang="it-IT" altLang="it-IT"/>
          </a:p>
        </p:txBody>
      </p:sp>
      <p:sp>
        <p:nvSpPr>
          <p:cNvPr id="25617" name="Freccia a destra 25"/>
          <p:cNvSpPr>
            <a:spLocks noChangeArrowheads="1"/>
          </p:cNvSpPr>
          <p:nvPr/>
        </p:nvSpPr>
        <p:spPr bwMode="auto">
          <a:xfrm rot="2340000">
            <a:off x="7285038" y="6137275"/>
            <a:ext cx="288925" cy="288925"/>
          </a:xfrm>
          <a:prstGeom prst="rightArrow">
            <a:avLst>
              <a:gd name="adj1" fmla="val 50000"/>
              <a:gd name="adj2" fmla="val 49917"/>
            </a:avLst>
          </a:prstGeom>
          <a:gradFill rotWithShape="0">
            <a:gsLst>
              <a:gs pos="0">
                <a:srgbClr val="182F76"/>
              </a:gs>
              <a:gs pos="50000">
                <a:srgbClr val="3366FF"/>
              </a:gs>
              <a:gs pos="100000">
                <a:srgbClr val="182F76"/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rgbClr val="333399"/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307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031"/>
          <p:cNvSpPr txBox="1">
            <a:spLocks noChangeArrowheads="1"/>
          </p:cNvSpPr>
          <p:nvPr/>
        </p:nvSpPr>
        <p:spPr bwMode="auto">
          <a:xfrm>
            <a:off x="4833938" y="2500313"/>
            <a:ext cx="1857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endParaRPr kumimoji="0" lang="it-IT" altLang="it-IT" sz="2200" b="1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kumimoji="0" lang="it-IT" altLang="it-IT" sz="2200" b="1" i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1" name="CasellaDiTesto 1"/>
          <p:cNvSpPr txBox="1">
            <a:spLocks noChangeArrowheads="1"/>
          </p:cNvSpPr>
          <p:nvPr/>
        </p:nvSpPr>
        <p:spPr bwMode="auto">
          <a:xfrm>
            <a:off x="3337131" y="0"/>
            <a:ext cx="3365088" cy="214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alt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Come </a:t>
            </a:r>
            <a:r>
              <a:rPr lang="it-IT" altLang="it-IT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vediamo</a:t>
            </a:r>
            <a:endParaRPr lang="it-IT" altLang="it-IT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altLang="it-IT" sz="32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it-IT" altLang="it-IT" sz="32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rovescio?</a:t>
            </a:r>
            <a:endParaRPr lang="it-IT" altLang="it-IT" sz="32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it-IT" altLang="it-IT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412" name="Picture 10" descr="Risultati immagini per occhio uma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1916113"/>
            <a:ext cx="8180388" cy="448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smc_frame">
  <a:themeElements>
    <a:clrScheme name="gsmc_frame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gsmc_frame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3366FF">
                <a:gamma/>
                <a:shade val="46275"/>
                <a:invGamma/>
              </a:srgbClr>
            </a:gs>
            <a:gs pos="50000">
              <a:srgbClr val="3366FF"/>
            </a:gs>
            <a:gs pos="100000">
              <a:srgbClr val="3366FF">
                <a:gamma/>
                <a:shade val="46275"/>
                <a:invGamma/>
              </a:srgb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333399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3366FF">
                <a:gamma/>
                <a:shade val="46275"/>
                <a:invGamma/>
              </a:srgbClr>
            </a:gs>
            <a:gs pos="50000">
              <a:srgbClr val="3366FF"/>
            </a:gs>
            <a:gs pos="100000">
              <a:srgbClr val="3366FF">
                <a:gamma/>
                <a:shade val="46275"/>
                <a:invGamma/>
              </a:srgb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333399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gsmc_frame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mc_frame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mc_fram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mc_frame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mc_frame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mc_frame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mc_frame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C:\Programmi\Microsoft Office\Modelli\gsmc_frame.pot</Template>
  <TotalTime>26477</TotalTime>
  <Words>157</Words>
  <Application>Microsoft Office PowerPoint</Application>
  <PresentationFormat>A4 (21x29,7 cm)</PresentationFormat>
  <Paragraphs>72</Paragraphs>
  <Slides>12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23" baseType="lpstr">
      <vt:lpstr>Arial Unicode MS</vt:lpstr>
      <vt:lpstr>Arial</vt:lpstr>
      <vt:lpstr>Arial Black</vt:lpstr>
      <vt:lpstr>Bangle</vt:lpstr>
      <vt:lpstr>Calibri</vt:lpstr>
      <vt:lpstr>Helvetica Neue Light</vt:lpstr>
      <vt:lpstr>Monotype Sorts</vt:lpstr>
      <vt:lpstr>Tahoma</vt:lpstr>
      <vt:lpstr>Times New Roman</vt:lpstr>
      <vt:lpstr>Trebuchet MS</vt:lpstr>
      <vt:lpstr>gsmc_frame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Dip. Fisica - Univ. Modena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Nessun titolo diapositiva</dc:title>
  <dc:creator>Gruppo Simulaz. Monte Carlo</dc:creator>
  <cp:lastModifiedBy>brunetti</cp:lastModifiedBy>
  <cp:revision>651</cp:revision>
  <cp:lastPrinted>2000-05-16T19:20:56Z</cp:lastPrinted>
  <dcterms:created xsi:type="dcterms:W3CDTF">1999-07-06T09:09:40Z</dcterms:created>
  <dcterms:modified xsi:type="dcterms:W3CDTF">2018-12-04T14:42:57Z</dcterms:modified>
</cp:coreProperties>
</file>