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7"/>
  </p:notesMasterIdLst>
  <p:handoutMasterIdLst>
    <p:handoutMasterId r:id="rId38"/>
  </p:handoutMasterIdLst>
  <p:sldIdLst>
    <p:sldId id="272" r:id="rId2"/>
    <p:sldId id="287" r:id="rId3"/>
    <p:sldId id="273" r:id="rId4"/>
    <p:sldId id="321" r:id="rId5"/>
    <p:sldId id="320" r:id="rId6"/>
    <p:sldId id="316" r:id="rId7"/>
    <p:sldId id="317" r:id="rId8"/>
    <p:sldId id="318" r:id="rId9"/>
    <p:sldId id="319" r:id="rId10"/>
    <p:sldId id="323" r:id="rId11"/>
    <p:sldId id="322" r:id="rId12"/>
    <p:sldId id="324" r:id="rId13"/>
    <p:sldId id="288" r:id="rId14"/>
    <p:sldId id="298" r:id="rId15"/>
    <p:sldId id="302" r:id="rId16"/>
    <p:sldId id="301" r:id="rId17"/>
    <p:sldId id="300" r:id="rId18"/>
    <p:sldId id="299" r:id="rId19"/>
    <p:sldId id="292" r:id="rId20"/>
    <p:sldId id="296" r:id="rId21"/>
    <p:sldId id="303" r:id="rId22"/>
    <p:sldId id="304" r:id="rId23"/>
    <p:sldId id="295" r:id="rId24"/>
    <p:sldId id="289" r:id="rId25"/>
    <p:sldId id="308" r:id="rId26"/>
    <p:sldId id="307" r:id="rId27"/>
    <p:sldId id="291" r:id="rId28"/>
    <p:sldId id="310" r:id="rId29"/>
    <p:sldId id="293" r:id="rId30"/>
    <p:sldId id="311" r:id="rId31"/>
    <p:sldId id="312" r:id="rId32"/>
    <p:sldId id="313" r:id="rId33"/>
    <p:sldId id="325" r:id="rId34"/>
    <p:sldId id="314" r:id="rId35"/>
    <p:sldId id="315" r:id="rId36"/>
  </p:sldIdLst>
  <p:sldSz cx="9906000" cy="6858000" type="A4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2"/>
        </a:solidFill>
        <a:latin typeface="Arial Black" panose="020B0A040201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2"/>
        </a:solidFill>
        <a:latin typeface="Arial Black" panose="020B0A040201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2"/>
        </a:solidFill>
        <a:latin typeface="Arial Black" panose="020B0A040201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2"/>
        </a:solidFill>
        <a:latin typeface="Arial Black" panose="020B0A040201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2"/>
        </a:solidFill>
        <a:latin typeface="Arial Black" panose="020B0A0402010202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2"/>
        </a:solidFill>
        <a:latin typeface="Arial Black" panose="020B0A04020102020204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2"/>
        </a:solidFill>
        <a:latin typeface="Arial Black" panose="020B0A04020102020204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2"/>
        </a:solidFill>
        <a:latin typeface="Arial Black" panose="020B0A04020102020204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2"/>
        </a:solidFill>
        <a:latin typeface="Arial Black" panose="020B0A04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">
          <p15:clr>
            <a:srgbClr val="A4A3A4"/>
          </p15:clr>
        </p15:guide>
        <p15:guide id="2" pos="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>
          <p15:clr>
            <a:srgbClr val="A4A3A4"/>
          </p15:clr>
        </p15:guide>
        <p15:guide id="2" pos="223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CCCCFF"/>
    <a:srgbClr val="CCFFCC"/>
    <a:srgbClr val="FF3399"/>
    <a:srgbClr val="0033CC"/>
    <a:srgbClr val="FFCCFF"/>
    <a:srgbClr val="99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91252" autoAdjust="0"/>
  </p:normalViewPr>
  <p:slideViewPr>
    <p:cSldViewPr>
      <p:cViewPr varScale="1">
        <p:scale>
          <a:sx n="79" d="100"/>
          <a:sy n="79" d="100"/>
        </p:scale>
        <p:origin x="43" y="43"/>
      </p:cViewPr>
      <p:guideLst>
        <p:guide orient="horz" pos="336"/>
        <p:guide pos="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245"/>
    </p:cViewPr>
  </p:sorterViewPr>
  <p:notesViewPr>
    <p:cSldViewPr>
      <p:cViewPr varScale="1">
        <p:scale>
          <a:sx n="53" d="100"/>
          <a:sy n="53" d="100"/>
        </p:scale>
        <p:origin x="-1878" y="-96"/>
      </p:cViewPr>
      <p:guideLst>
        <p:guide orient="horz" pos="3222"/>
        <p:guide pos="22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090" tIns="47546" rIns="95090" bIns="47546" numCol="1" anchor="ctr" anchorCtr="0" compatLnSpc="1">
            <a:prstTxWarp prst="textNoShape">
              <a:avLst/>
            </a:prstTxWarp>
          </a:bodyPr>
          <a:lstStyle>
            <a:lvl1pPr algn="l" defTabSz="950913">
              <a:defRPr kumimoji="0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090" tIns="47546" rIns="95090" bIns="47546" numCol="1" anchor="ctr" anchorCtr="0" compatLnSpc="1">
            <a:prstTxWarp prst="textNoShape">
              <a:avLst/>
            </a:prstTxWarp>
          </a:bodyPr>
          <a:lstStyle>
            <a:lvl1pPr algn="r" defTabSz="950913">
              <a:defRPr kumimoji="0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090" tIns="47546" rIns="95090" bIns="47546" numCol="1" anchor="b" anchorCtr="0" compatLnSpc="1">
            <a:prstTxWarp prst="textNoShape">
              <a:avLst/>
            </a:prstTxWarp>
          </a:bodyPr>
          <a:lstStyle>
            <a:lvl1pPr algn="l" defTabSz="950913">
              <a:defRPr kumimoji="0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090" tIns="47546" rIns="95090" bIns="47546" numCol="1" anchor="b" anchorCtr="0" compatLnSpc="1">
            <a:prstTxWarp prst="textNoShape">
              <a:avLst/>
            </a:prstTxWarp>
          </a:bodyPr>
          <a:lstStyle>
            <a:lvl1pPr algn="r" defTabSz="950913">
              <a:defRPr kumimoji="0"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CDF0B1F-0BE8-434F-9833-D17249844FB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40249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090" tIns="47546" rIns="95090" bIns="47546" numCol="1" anchor="ctr" anchorCtr="0" compatLnSpc="1">
            <a:prstTxWarp prst="textNoShape">
              <a:avLst/>
            </a:prstTxWarp>
          </a:bodyPr>
          <a:lstStyle>
            <a:lvl1pPr algn="l" defTabSz="950913">
              <a:defRPr kumimoji="0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090" tIns="47546" rIns="95090" bIns="47546" numCol="1" anchor="ctr" anchorCtr="0" compatLnSpc="1">
            <a:prstTxWarp prst="textNoShape">
              <a:avLst/>
            </a:prstTxWarp>
          </a:bodyPr>
          <a:lstStyle>
            <a:lvl1pPr algn="r" defTabSz="950913">
              <a:defRPr kumimoji="0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9938"/>
            <a:ext cx="554037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090" tIns="47546" rIns="95090" bIns="475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090" tIns="47546" rIns="95090" bIns="47546" numCol="1" anchor="b" anchorCtr="0" compatLnSpc="1">
            <a:prstTxWarp prst="textNoShape">
              <a:avLst/>
            </a:prstTxWarp>
          </a:bodyPr>
          <a:lstStyle>
            <a:lvl1pPr algn="l" defTabSz="950913">
              <a:defRPr kumimoji="0"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090" tIns="47546" rIns="95090" bIns="47546" numCol="1" anchor="b" anchorCtr="0" compatLnSpc="1">
            <a:prstTxWarp prst="textNoShape">
              <a:avLst/>
            </a:prstTxWarp>
          </a:bodyPr>
          <a:lstStyle>
            <a:lvl1pPr algn="r" defTabSz="950913">
              <a:defRPr kumimoji="0"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1BC9929-61AA-4B4B-B077-DC9FAB406C0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09263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fld id="{6417D33F-843B-4B44-86E9-09C057AC3B41}" type="slidenum">
              <a:rPr kumimoji="0" lang="it-IT" altLang="it-IT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</a:t>
            </a:fld>
            <a:endParaRPr kumimoji="0" lang="it-IT" altLang="it-IT" sz="13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188862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fld id="{7B912711-C6D2-4AB2-9B6E-22AC134E3643}" type="slidenum">
              <a:rPr kumimoji="0" lang="it-IT" altLang="it-IT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19</a:t>
            </a:fld>
            <a:endParaRPr kumimoji="0" lang="it-IT" altLang="it-IT" sz="13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920428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fld id="{BAB9311C-44DA-4A6A-A834-82DF7B82A2E2}" type="slidenum">
              <a:rPr kumimoji="0" lang="it-IT" altLang="it-IT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20</a:t>
            </a:fld>
            <a:endParaRPr kumimoji="0" lang="it-IT" altLang="it-IT" sz="13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4027518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fld id="{3865F1CB-26C7-46AA-B5BC-C4F44B4A018A}" type="slidenum">
              <a:rPr kumimoji="0" lang="it-IT" altLang="it-IT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21</a:t>
            </a:fld>
            <a:endParaRPr kumimoji="0" lang="it-IT" altLang="it-IT" sz="13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592257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fld id="{CB8F794F-CB7B-4259-83B1-7C207C77BDCA}" type="slidenum">
              <a:rPr kumimoji="0" lang="it-IT" altLang="it-IT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22</a:t>
            </a:fld>
            <a:endParaRPr kumimoji="0" lang="it-IT" altLang="it-IT" sz="13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676572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fld id="{CE5190E0-F444-4A1D-87AE-515D2E7ACCD4}" type="slidenum">
              <a:rPr kumimoji="0" lang="it-IT" altLang="it-IT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23</a:t>
            </a:fld>
            <a:endParaRPr kumimoji="0" lang="it-IT" altLang="it-IT" sz="13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17791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fld id="{B7229E06-F111-478E-9C63-53B07133B212}" type="slidenum">
              <a:rPr kumimoji="0" lang="it-IT" altLang="it-IT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24</a:t>
            </a:fld>
            <a:endParaRPr kumimoji="0" lang="it-IT" altLang="it-IT" sz="13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4258788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fld id="{FDBA8BD8-05DC-4FF8-B7D6-B7A2DE08F268}" type="slidenum">
              <a:rPr kumimoji="0" lang="it-IT" altLang="it-IT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25</a:t>
            </a:fld>
            <a:endParaRPr kumimoji="0" lang="it-IT" altLang="it-IT" sz="13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904509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fld id="{2723E625-6986-4D19-8ED4-5E966465635C}" type="slidenum">
              <a:rPr kumimoji="0" lang="it-IT" altLang="it-IT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26</a:t>
            </a:fld>
            <a:endParaRPr kumimoji="0" lang="it-IT" altLang="it-IT" sz="13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609446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fld id="{C1CBE80A-99C0-4105-869D-DB8228C5093C}" type="slidenum">
              <a:rPr kumimoji="0" lang="it-IT" altLang="it-IT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27</a:t>
            </a:fld>
            <a:endParaRPr kumimoji="0" lang="it-IT" altLang="it-IT" sz="13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593098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fld id="{D67564A1-E202-4507-B6DA-F685FB2A57F1}" type="slidenum">
              <a:rPr kumimoji="0" lang="it-IT" altLang="it-IT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28</a:t>
            </a:fld>
            <a:endParaRPr kumimoji="0" lang="it-IT" altLang="it-IT" sz="13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4288809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fld id="{016E5FA9-F8F6-4A40-BA59-36E7701118DE}" type="slidenum">
              <a:rPr kumimoji="0" lang="it-IT" altLang="it-IT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</a:t>
            </a:fld>
            <a:endParaRPr kumimoji="0" lang="it-IT" altLang="it-IT" sz="13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8928161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fld id="{13AFE5A8-E5B1-490D-B2B0-A19FA2ADF3B8}" type="slidenum">
              <a:rPr kumimoji="0" lang="it-IT" altLang="it-IT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29</a:t>
            </a:fld>
            <a:endParaRPr kumimoji="0" lang="it-IT" altLang="it-IT" sz="13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4680062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fld id="{39553991-97A2-4C20-8E0B-C5D82EE85402}" type="slidenum">
              <a:rPr kumimoji="0" lang="it-IT" altLang="it-IT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30</a:t>
            </a:fld>
            <a:endParaRPr kumimoji="0" lang="it-IT" altLang="it-IT" sz="13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6447043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fld id="{25006DC5-94A1-4D0F-9D51-C0D7B6EBCA9F}" type="slidenum">
              <a:rPr kumimoji="0" lang="it-IT" altLang="it-IT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31</a:t>
            </a:fld>
            <a:endParaRPr kumimoji="0" lang="it-IT" altLang="it-IT" sz="13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7441082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fld id="{25006DC5-94A1-4D0F-9D51-C0D7B6EBCA9F}" type="slidenum">
              <a:rPr kumimoji="0" lang="it-IT" altLang="it-IT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32</a:t>
            </a:fld>
            <a:endParaRPr kumimoji="0" lang="it-IT" altLang="it-IT" sz="13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3607512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fld id="{25006DC5-94A1-4D0F-9D51-C0D7B6EBCA9F}" type="slidenum">
              <a:rPr kumimoji="0" lang="it-IT" altLang="it-IT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33</a:t>
            </a:fld>
            <a:endParaRPr kumimoji="0" lang="it-IT" altLang="it-IT" sz="13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7220600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fld id="{25006DC5-94A1-4D0F-9D51-C0D7B6EBCA9F}" type="slidenum">
              <a:rPr kumimoji="0" lang="it-IT" altLang="it-IT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34</a:t>
            </a:fld>
            <a:endParaRPr kumimoji="0" lang="it-IT" altLang="it-IT" sz="13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4040073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fld id="{25006DC5-94A1-4D0F-9D51-C0D7B6EBCA9F}" type="slidenum">
              <a:rPr kumimoji="0" lang="it-IT" altLang="it-IT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35</a:t>
            </a:fld>
            <a:endParaRPr kumimoji="0" lang="it-IT" altLang="it-IT" sz="13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84037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fld id="{213D68F9-D66E-4D1B-98FE-4E6F3DF7DFC0}" type="slidenum">
              <a:rPr kumimoji="0" lang="it-IT" altLang="it-IT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kumimoji="0" lang="it-IT" altLang="it-IT" sz="13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440149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fld id="{342BC991-EFB1-4731-BA39-67900B275C55}" type="slidenum">
              <a:rPr kumimoji="0" lang="it-IT" altLang="it-IT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13</a:t>
            </a:fld>
            <a:endParaRPr kumimoji="0" lang="it-IT" altLang="it-IT" sz="13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904645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fld id="{5FFA59F7-B59F-4708-AC99-B9CD49D76CDC}" type="slidenum">
              <a:rPr kumimoji="0" lang="it-IT" altLang="it-IT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14</a:t>
            </a:fld>
            <a:endParaRPr kumimoji="0" lang="it-IT" altLang="it-IT" sz="13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458107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fld id="{C0F93C93-F0C5-4E2B-A578-896DA04154B8}" type="slidenum">
              <a:rPr kumimoji="0" lang="it-IT" altLang="it-IT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15</a:t>
            </a:fld>
            <a:endParaRPr kumimoji="0" lang="it-IT" altLang="it-IT" sz="13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054738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fld id="{BCC5F48E-CB0F-4CFF-8C6A-0F8608579157}" type="slidenum">
              <a:rPr kumimoji="0" lang="it-IT" altLang="it-IT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16</a:t>
            </a:fld>
            <a:endParaRPr kumimoji="0" lang="it-IT" altLang="it-IT" sz="13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489730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fld id="{FD29DA51-1C56-4E54-ACD3-6D7E4F841EAD}" type="slidenum">
              <a:rPr kumimoji="0" lang="it-IT" altLang="it-IT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17</a:t>
            </a:fld>
            <a:endParaRPr kumimoji="0" lang="it-IT" altLang="it-IT" sz="13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957613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defTabSz="950913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fld id="{3CFBE72E-C122-4A58-892A-39FF33CBCB92}" type="slidenum">
              <a:rPr kumimoji="0" lang="it-IT" altLang="it-IT" sz="13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18</a:t>
            </a:fld>
            <a:endParaRPr kumimoji="0" lang="it-IT" altLang="it-IT" sz="13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156994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228600" y="228600"/>
            <a:ext cx="9448800" cy="6400800"/>
          </a:xfrm>
          <a:prstGeom prst="roundRect">
            <a:avLst>
              <a:gd name="adj" fmla="val 16667"/>
            </a:avLst>
          </a:prstGeom>
          <a:noFill/>
          <a:ln w="76200" cmpd="thickThin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 algn="ctr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 algn="ctr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 algn="ctr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 algn="ctr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>
              <a:defRPr/>
            </a:pPr>
            <a:endParaRPr lang="it-IT" altLang="it-IT" smtClean="0"/>
          </a:p>
        </p:txBody>
      </p:sp>
      <p:pic>
        <p:nvPicPr>
          <p:cNvPr id="3" name="Picture 3" descr="sx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7270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47800" y="100013"/>
            <a:ext cx="12954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it-IT" sz="1200" b="1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HCIS XIII 2003</a:t>
            </a:r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1295400" y="6477000"/>
            <a:ext cx="685800" cy="228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8000" tIns="46800" rIns="18000" bIns="46800" anchor="ctr"/>
          <a:lstStyle/>
          <a:p>
            <a:pPr algn="ctr">
              <a:lnSpc>
                <a:spcPct val="85000"/>
              </a:lnSpc>
              <a:spcBef>
                <a:spcPts val="213"/>
              </a:spcBef>
              <a:tabLst>
                <a:tab pos="863600" algn="l"/>
              </a:tabLst>
              <a:defRPr/>
            </a:pPr>
            <a:r>
              <a:rPr kumimoji="0" lang="en-GB" sz="90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Brunetti </a:t>
            </a:r>
          </a:p>
        </p:txBody>
      </p:sp>
      <p:grpSp>
        <p:nvGrpSpPr>
          <p:cNvPr id="6" name="Group 6"/>
          <p:cNvGrpSpPr>
            <a:grpSpLocks/>
          </p:cNvGrpSpPr>
          <p:nvPr userDrawn="1"/>
        </p:nvGrpSpPr>
        <p:grpSpPr bwMode="auto">
          <a:xfrm>
            <a:off x="6934200" y="0"/>
            <a:ext cx="533400" cy="609600"/>
            <a:chOff x="3864" y="2555"/>
            <a:chExt cx="1680" cy="2074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3864" y="2555"/>
              <a:ext cx="1680" cy="1928"/>
              <a:chOff x="3124" y="1715"/>
              <a:chExt cx="1680" cy="1928"/>
            </a:xfrm>
          </p:grpSpPr>
          <p:pic>
            <p:nvPicPr>
              <p:cNvPr id="9" name="Picture 8" descr="Infmlogo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" y="1715"/>
                <a:ext cx="1680" cy="19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4050" y="2561"/>
                <a:ext cx="233" cy="420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22310"/>
                  </a:avLst>
                </a:prstTxWarp>
              </a:bodyPr>
              <a:lstStyle/>
              <a:p>
                <a:pPr algn="ctr"/>
                <a:r>
                  <a:rPr lang="it-IT" sz="3600" kern="10">
                    <a:ln w="127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3</a:t>
                </a:r>
              </a:p>
            </p:txBody>
          </p:sp>
          <p:sp>
            <p:nvSpPr>
              <p:cNvPr id="11" name="WordArt 10"/>
              <p:cNvSpPr>
                <a:spLocks noChangeArrowheads="1" noChangeShapeType="1" noTextEdit="1"/>
              </p:cNvSpPr>
              <p:nvPr/>
            </p:nvSpPr>
            <p:spPr bwMode="auto">
              <a:xfrm>
                <a:off x="3370" y="2466"/>
                <a:ext cx="550" cy="1060"/>
              </a:xfrm>
              <a:prstGeom prst="rect">
                <a:avLst/>
              </a:prstGeom>
            </p:spPr>
            <p:txBody>
              <a:bodyPr wrap="none" fromWordArt="1">
                <a:prstTxWarp prst="textSlantDown">
                  <a:avLst>
                    <a:gd name="adj" fmla="val 72926"/>
                  </a:avLst>
                </a:prstTxWarp>
              </a:bodyPr>
              <a:lstStyle/>
              <a:p>
                <a:pPr algn="ctr"/>
                <a:r>
                  <a:rPr lang="it-IT" sz="3600" kern="10">
                    <a:ln w="127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S</a:t>
                </a:r>
              </a:p>
            </p:txBody>
          </p:sp>
        </p:grpSp>
        <p:sp>
          <p:nvSpPr>
            <p:cNvPr id="8" name="WordArt 1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4915" y="4133"/>
              <a:ext cx="583" cy="49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SlantUp">
                <a:avLst>
                  <a:gd name="adj" fmla="val 64148"/>
                </a:avLst>
              </a:prstTxWarp>
            </a:bodyPr>
            <a:lstStyle/>
            <a:p>
              <a:pPr algn="ctr"/>
              <a:r>
                <a:rPr lang="it-IT" sz="2800" b="1" kern="10">
                  <a:solidFill>
                    <a:srgbClr val="FF0000"/>
                  </a:solidFill>
                  <a:latin typeface="Trebuchet MS" panose="020B0603020202020204" pitchFamily="34" charset="0"/>
                </a:rPr>
                <a:t>INFM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0674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89051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3771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173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8148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4044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977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644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238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5901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nim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7" descr="unimo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6338888"/>
            <a:ext cx="935037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data 3"/>
          <p:cNvSpPr txBox="1">
            <a:spLocks/>
          </p:cNvSpPr>
          <p:nvPr userDrawn="1"/>
        </p:nvSpPr>
        <p:spPr bwMode="auto">
          <a:xfrm>
            <a:off x="1568624" y="6323013"/>
            <a:ext cx="9334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9pPr>
          </a:lstStyle>
          <a:p>
            <a:r>
              <a:rPr lang="it-IT" altLang="it-IT" sz="1000" dirty="0" smtClean="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</a:rPr>
              <a:t>FISICA</a:t>
            </a:r>
            <a:endParaRPr lang="it-IT" altLang="it-IT" sz="1000" dirty="0">
              <a:solidFill>
                <a:srgbClr val="7F7F7F"/>
              </a:solidFill>
              <a:latin typeface="Helvetica Neue Light"/>
              <a:ea typeface="Helvetica Neue Light"/>
              <a:cs typeface="Helvetica Neue Light"/>
            </a:endParaRPr>
          </a:p>
        </p:txBody>
      </p:sp>
      <p:sp>
        <p:nvSpPr>
          <p:cNvPr id="6" name="Segnaposto piè di pagina 4"/>
          <p:cNvSpPr txBox="1">
            <a:spLocks/>
          </p:cNvSpPr>
          <p:nvPr userDrawn="1"/>
        </p:nvSpPr>
        <p:spPr bwMode="auto">
          <a:xfrm>
            <a:off x="2288704" y="6323013"/>
            <a:ext cx="1160463" cy="20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lvl9pPr>
          </a:lstStyle>
          <a:p>
            <a:r>
              <a:rPr lang="it-IT" altLang="it-IT" sz="1000" dirty="0" smtClean="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</a:rPr>
              <a:t>Rossella Brunetti</a:t>
            </a:r>
            <a:endParaRPr lang="it-IT" altLang="it-IT" sz="1000" dirty="0">
              <a:solidFill>
                <a:srgbClr val="7F7F7F"/>
              </a:solidFill>
              <a:latin typeface="Helvetica Neue Light"/>
              <a:ea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235018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5866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65" r:id="rId7"/>
    <p:sldLayoutId id="2147483859" r:id="rId8"/>
    <p:sldLayoutId id="2147483860" r:id="rId9"/>
    <p:sldLayoutId id="2147483861" r:id="rId10"/>
    <p:sldLayoutId id="2147483862" r:id="rId11"/>
    <p:sldLayoutId id="214748386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11" Type="http://schemas.openxmlformats.org/officeDocument/2006/relationships/image" Target="../media/image12.emf"/><Relationship Id="rId5" Type="http://schemas.openxmlformats.org/officeDocument/2006/relationships/image" Target="../media/image6.png"/><Relationship Id="rId10" Type="http://schemas.openxmlformats.org/officeDocument/2006/relationships/image" Target="../media/image11.emf"/><Relationship Id="rId4" Type="http://schemas.openxmlformats.org/officeDocument/2006/relationships/image" Target="../media/image5.png"/><Relationship Id="rId9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Relationship Id="rId9" Type="http://schemas.openxmlformats.org/officeDocument/2006/relationships/image" Target="../media/image4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Relationship Id="rId14" Type="http://schemas.openxmlformats.org/officeDocument/2006/relationships/image" Target="../media/image2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0.pn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emf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10" Type="http://schemas.openxmlformats.org/officeDocument/2006/relationships/image" Target="../media/image82.emf"/><Relationship Id="rId4" Type="http://schemas.openxmlformats.org/officeDocument/2006/relationships/image" Target="../media/image76.jpeg"/><Relationship Id="rId9" Type="http://schemas.openxmlformats.org/officeDocument/2006/relationships/image" Target="../media/image8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Relationship Id="rId9" Type="http://schemas.openxmlformats.org/officeDocument/2006/relationships/image" Target="../media/image9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5.png"/><Relationship Id="rId7" Type="http://schemas.openxmlformats.org/officeDocument/2006/relationships/image" Target="../media/image9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31"/>
          <p:cNvSpPr txBox="1">
            <a:spLocks noChangeArrowheads="1"/>
          </p:cNvSpPr>
          <p:nvPr/>
        </p:nvSpPr>
        <p:spPr bwMode="auto">
          <a:xfrm>
            <a:off x="4833938" y="2500313"/>
            <a:ext cx="185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kumimoji="0" lang="it-IT" altLang="it-IT" sz="22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it-IT" altLang="it-IT" sz="2200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Text Box 1066"/>
          <p:cNvSpPr txBox="1">
            <a:spLocks noChangeArrowheads="1"/>
          </p:cNvSpPr>
          <p:nvPr/>
        </p:nvSpPr>
        <p:spPr bwMode="auto">
          <a:xfrm>
            <a:off x="600075" y="4674741"/>
            <a:ext cx="8839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Il Progetto </a:t>
            </a:r>
            <a:r>
              <a:rPr lang="it-IT" altLang="it-IT" sz="1800" i="1" dirty="0">
                <a:latin typeface="Arial" panose="020B0604020202020204" pitchFamily="34" charset="0"/>
                <a:cs typeface="Arial" panose="020B0604020202020204" pitchFamily="34" charset="0"/>
              </a:rPr>
              <a:t>Curiosità fa lo Scienziato 2018</a:t>
            </a: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propone una esplorazione scientifica della “</a:t>
            </a:r>
            <a:r>
              <a:rPr lang="it-IT" alt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sensorialità</a:t>
            </a: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”  naturale degli esseri viventi e della “</a:t>
            </a:r>
            <a:r>
              <a:rPr lang="it-IT" alt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sensorialità</a:t>
            </a: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potenziata” dall’uso di strumenti, con molti affascinanti esempi dal mondo della fisica, della chimica, della biologia e delle scienze della terra.</a:t>
            </a:r>
          </a:p>
          <a:p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5125" name="Picture 1070" descr="Logo scien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432" y="111125"/>
            <a:ext cx="1182687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1073"/>
          <p:cNvSpPr txBox="1">
            <a:spLocks noChangeArrowheads="1"/>
          </p:cNvSpPr>
          <p:nvPr/>
        </p:nvSpPr>
        <p:spPr bwMode="auto">
          <a:xfrm>
            <a:off x="758815" y="3292235"/>
            <a:ext cx="842962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lang="it-IT" altLang="it-IT" b="1" u="sng" dirty="0"/>
          </a:p>
          <a:p>
            <a:pPr algn="ctr"/>
            <a:r>
              <a:rPr lang="it-IT" altLang="it-IT" sz="3200" b="1" i="1" dirty="0"/>
              <a:t>I nostri sensi e oltre </a:t>
            </a:r>
            <a:r>
              <a:rPr lang="it-IT" altLang="it-IT" sz="2400" dirty="0">
                <a:solidFill>
                  <a:srgbClr val="FF0000"/>
                </a:solidFill>
              </a:rPr>
              <a:t> </a:t>
            </a:r>
          </a:p>
          <a:p>
            <a:pPr algn="ctr"/>
            <a:endParaRPr lang="it-IT" altLang="it-IT" sz="2400" dirty="0">
              <a:solidFill>
                <a:srgbClr val="FF0000"/>
              </a:solidFill>
            </a:endParaRPr>
          </a:p>
        </p:txBody>
      </p:sp>
      <p:pic>
        <p:nvPicPr>
          <p:cNvPr id="512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6" y="189705"/>
            <a:ext cx="11144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7" descr="http://www.inco-scienza.org/images/inco_p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833" y="195612"/>
            <a:ext cx="1601787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033" y="170624"/>
            <a:ext cx="12668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912" y="267385"/>
            <a:ext cx="2185761" cy="142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850" y="2943652"/>
            <a:ext cx="1491439" cy="146683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4934" y="3029657"/>
            <a:ext cx="1632595" cy="138082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55667" y="1480991"/>
            <a:ext cx="1717108" cy="154485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65249" y="1602185"/>
            <a:ext cx="1553938" cy="136987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01777" y="1288269"/>
            <a:ext cx="1580765" cy="139095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10230" y="1189376"/>
            <a:ext cx="1886311" cy="1544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99" y="789200"/>
            <a:ext cx="8013601" cy="52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28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618"/>
            <a:ext cx="9906000" cy="624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4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evoluzione della vita sulla ter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83" y="1113150"/>
            <a:ext cx="7072972" cy="505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424608" y="1113150"/>
            <a:ext cx="668093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Attraverso gli strumenti riproduciamo ciò che </a:t>
            </a:r>
          </a:p>
          <a:p>
            <a:r>
              <a:rPr lang="it-IT" dirty="0" smtClean="0"/>
              <a:t>la Natura ha «inventato» da milioni di anni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9073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031"/>
          <p:cNvSpPr txBox="1">
            <a:spLocks noChangeArrowheads="1"/>
          </p:cNvSpPr>
          <p:nvPr/>
        </p:nvSpPr>
        <p:spPr bwMode="auto">
          <a:xfrm>
            <a:off x="4833938" y="2500313"/>
            <a:ext cx="185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kumimoji="0" lang="it-IT" altLang="it-IT" sz="22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it-IT" altLang="it-IT" sz="2200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Text Box 1066"/>
          <p:cNvSpPr txBox="1">
            <a:spLocks noChangeArrowheads="1"/>
          </p:cNvSpPr>
          <p:nvPr/>
        </p:nvSpPr>
        <p:spPr bwMode="auto">
          <a:xfrm>
            <a:off x="-407988" y="2994025"/>
            <a:ext cx="45259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1800" b="1" i="1" dirty="0">
                <a:latin typeface="Bangle"/>
              </a:rPr>
              <a:t>Microscopio </a:t>
            </a:r>
            <a:r>
              <a:rPr lang="it-IT" altLang="it-IT" sz="1800" b="1" i="1" dirty="0" smtClean="0">
                <a:latin typeface="Bangle"/>
              </a:rPr>
              <a:t>ottico</a:t>
            </a:r>
            <a:endParaRPr lang="it-IT" altLang="it-IT" sz="1800" b="1" i="1" dirty="0">
              <a:latin typeface="Bangle"/>
            </a:endParaRPr>
          </a:p>
        </p:txBody>
      </p:sp>
      <p:pic>
        <p:nvPicPr>
          <p:cNvPr id="11268" name="Picture 17" descr="http://www.solosfondi.com/wp-content/uploads/2011/01/wallpaper-occh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872" y="840922"/>
            <a:ext cx="1939925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CasellaDiTesto 1"/>
          <p:cNvSpPr txBox="1">
            <a:spLocks noChangeArrowheads="1"/>
          </p:cNvSpPr>
          <p:nvPr/>
        </p:nvSpPr>
        <p:spPr bwMode="auto">
          <a:xfrm>
            <a:off x="1620838" y="173038"/>
            <a:ext cx="6797675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sz="40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visione oltre “l’occhio nudo”</a:t>
            </a:r>
          </a:p>
        </p:txBody>
      </p:sp>
      <p:pic>
        <p:nvPicPr>
          <p:cNvPr id="11270" name="Picture 2" descr="Immagine correl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3524250"/>
            <a:ext cx="271145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4" descr="Risultati immagini per lente di ingrandimen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226344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6" descr="Risultati immagini per microscopio elettronic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971" y="4150519"/>
            <a:ext cx="2074862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8" descr="Risultati immagini per microscopio a forza atomic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688" y="4341368"/>
            <a:ext cx="34131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 Box 1066"/>
          <p:cNvSpPr txBox="1">
            <a:spLocks noChangeArrowheads="1"/>
          </p:cNvSpPr>
          <p:nvPr/>
        </p:nvSpPr>
        <p:spPr bwMode="auto">
          <a:xfrm>
            <a:off x="1924049" y="6430115"/>
            <a:ext cx="4524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1800" b="1" i="1" dirty="0">
                <a:latin typeface="Bangle"/>
              </a:rPr>
              <a:t>Microscopio elettronico</a:t>
            </a:r>
          </a:p>
        </p:txBody>
      </p:sp>
      <p:sp>
        <p:nvSpPr>
          <p:cNvPr id="11275" name="Text Box 1066"/>
          <p:cNvSpPr txBox="1">
            <a:spLocks noChangeArrowheads="1"/>
          </p:cNvSpPr>
          <p:nvPr/>
        </p:nvSpPr>
        <p:spPr bwMode="auto">
          <a:xfrm>
            <a:off x="5480766" y="5868508"/>
            <a:ext cx="4524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1800" b="1" i="1" dirty="0">
                <a:latin typeface="Bangle"/>
              </a:rPr>
              <a:t>Microscopio a forza atomica</a:t>
            </a:r>
          </a:p>
        </p:txBody>
      </p:sp>
      <p:sp>
        <p:nvSpPr>
          <p:cNvPr id="11276" name="Freccia circolare a destra 2"/>
          <p:cNvSpPr>
            <a:spLocks noChangeArrowheads="1"/>
          </p:cNvSpPr>
          <p:nvPr/>
        </p:nvSpPr>
        <p:spPr bwMode="auto">
          <a:xfrm rot="5674680">
            <a:off x="2895600" y="1030306"/>
            <a:ext cx="501650" cy="1044575"/>
          </a:xfrm>
          <a:prstGeom prst="curvedRightArrow">
            <a:avLst>
              <a:gd name="adj1" fmla="val 25036"/>
              <a:gd name="adj2" fmla="val 50061"/>
              <a:gd name="adj3" fmla="val 25000"/>
            </a:avLst>
          </a:prstGeom>
          <a:gradFill rotWithShape="0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rgbClr val="333399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lang="it-IT" altLang="it-IT"/>
          </a:p>
        </p:txBody>
      </p:sp>
      <p:sp>
        <p:nvSpPr>
          <p:cNvPr id="11277" name="Freccia circolare a destra 12"/>
          <p:cNvSpPr>
            <a:spLocks noChangeArrowheads="1"/>
          </p:cNvSpPr>
          <p:nvPr/>
        </p:nvSpPr>
        <p:spPr bwMode="auto">
          <a:xfrm rot="3948683">
            <a:off x="531066" y="2138150"/>
            <a:ext cx="503237" cy="1044575"/>
          </a:xfrm>
          <a:prstGeom prst="curvedRightArrow">
            <a:avLst>
              <a:gd name="adj1" fmla="val 24957"/>
              <a:gd name="adj2" fmla="val 49904"/>
              <a:gd name="adj3" fmla="val 25000"/>
            </a:avLst>
          </a:prstGeom>
          <a:gradFill rotWithShape="0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rgbClr val="333399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lang="it-IT" altLang="it-IT"/>
          </a:p>
        </p:txBody>
      </p:sp>
      <p:sp>
        <p:nvSpPr>
          <p:cNvPr id="11278" name="Freccia circolare a destra 13"/>
          <p:cNvSpPr>
            <a:spLocks noChangeArrowheads="1"/>
          </p:cNvSpPr>
          <p:nvPr/>
        </p:nvSpPr>
        <p:spPr bwMode="auto">
          <a:xfrm rot="-2487925">
            <a:off x="1609725" y="5568950"/>
            <a:ext cx="503238" cy="1044575"/>
          </a:xfrm>
          <a:prstGeom prst="curvedRightArrow">
            <a:avLst>
              <a:gd name="adj1" fmla="val 24957"/>
              <a:gd name="adj2" fmla="val 49903"/>
              <a:gd name="adj3" fmla="val 25000"/>
            </a:avLst>
          </a:prstGeom>
          <a:gradFill rotWithShape="0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rgbClr val="333399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lang="it-IT" altLang="it-IT"/>
          </a:p>
        </p:txBody>
      </p:sp>
      <p:sp>
        <p:nvSpPr>
          <p:cNvPr id="11279" name="Freccia circolare a destra 14"/>
          <p:cNvSpPr>
            <a:spLocks noChangeArrowheads="1"/>
          </p:cNvSpPr>
          <p:nvPr/>
        </p:nvSpPr>
        <p:spPr bwMode="auto">
          <a:xfrm rot="-7047420">
            <a:off x="5198985" y="5314865"/>
            <a:ext cx="563563" cy="1130300"/>
          </a:xfrm>
          <a:prstGeom prst="curvedRightArrow">
            <a:avLst>
              <a:gd name="adj1" fmla="val 24959"/>
              <a:gd name="adj2" fmla="val 49899"/>
              <a:gd name="adj3" fmla="val 25000"/>
            </a:avLst>
          </a:prstGeom>
          <a:gradFill rotWithShape="0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rgbClr val="333399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lang="it-IT" altLang="it-IT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2736" y="140510"/>
            <a:ext cx="1491439" cy="146683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3764" y="1825485"/>
            <a:ext cx="3867903" cy="2266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031"/>
          <p:cNvSpPr txBox="1">
            <a:spLocks noChangeArrowheads="1"/>
          </p:cNvSpPr>
          <p:nvPr/>
        </p:nvSpPr>
        <p:spPr bwMode="auto">
          <a:xfrm>
            <a:off x="4833938" y="2500313"/>
            <a:ext cx="185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kumimoji="0" lang="it-IT" altLang="it-IT" sz="22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it-IT" altLang="it-IT" sz="2200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CasellaDiTesto 1"/>
          <p:cNvSpPr txBox="1">
            <a:spLocks noChangeArrowheads="1"/>
          </p:cNvSpPr>
          <p:nvPr/>
        </p:nvSpPr>
        <p:spPr bwMode="auto">
          <a:xfrm>
            <a:off x="128588" y="142875"/>
            <a:ext cx="3865562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sz="40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 vediamo?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sz="3200" b="1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 vuole un po’ di luce</a:t>
            </a:r>
          </a:p>
        </p:txBody>
      </p:sp>
      <p:pic>
        <p:nvPicPr>
          <p:cNvPr id="13316" name="Picture 17" descr="Risultati immagini per intervallo visib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2579688"/>
            <a:ext cx="8547100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2" descr="Risultati immagini per spettro del so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142875"/>
            <a:ext cx="324802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31"/>
          <p:cNvSpPr txBox="1">
            <a:spLocks noChangeArrowheads="1"/>
          </p:cNvSpPr>
          <p:nvPr/>
        </p:nvSpPr>
        <p:spPr bwMode="auto">
          <a:xfrm>
            <a:off x="4833938" y="2500313"/>
            <a:ext cx="185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kumimoji="0" lang="it-IT" altLang="it-IT" sz="22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it-IT" altLang="it-IT" sz="2200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CasellaDiTesto 1"/>
          <p:cNvSpPr txBox="1">
            <a:spLocks noChangeArrowheads="1"/>
          </p:cNvSpPr>
          <p:nvPr/>
        </p:nvSpPr>
        <p:spPr bwMode="auto">
          <a:xfrm>
            <a:off x="3217863" y="31750"/>
            <a:ext cx="3603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sz="40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 vediamo?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sz="3200" b="1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Catturare la luce</a:t>
            </a:r>
          </a:p>
        </p:txBody>
      </p:sp>
      <p:pic>
        <p:nvPicPr>
          <p:cNvPr id="15364" name="Picture 8" descr="Risultati immagini per occhio um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1557338"/>
            <a:ext cx="6049963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031"/>
          <p:cNvSpPr txBox="1">
            <a:spLocks noChangeArrowheads="1"/>
          </p:cNvSpPr>
          <p:nvPr/>
        </p:nvSpPr>
        <p:spPr bwMode="auto">
          <a:xfrm>
            <a:off x="4833938" y="2500313"/>
            <a:ext cx="185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kumimoji="0" lang="it-IT" altLang="it-IT" sz="22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it-IT" altLang="it-IT" sz="2200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CasellaDiTesto 1"/>
          <p:cNvSpPr txBox="1">
            <a:spLocks noChangeArrowheads="1"/>
          </p:cNvSpPr>
          <p:nvPr/>
        </p:nvSpPr>
        <p:spPr bwMode="auto">
          <a:xfrm>
            <a:off x="3208338" y="0"/>
            <a:ext cx="3622675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sz="40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 vediamo?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sz="3200" b="1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rovescio!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altLang="it-IT" sz="40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412" name="Picture 10" descr="Risultati immagini per occhio um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916113"/>
            <a:ext cx="8180388" cy="44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031"/>
          <p:cNvSpPr txBox="1">
            <a:spLocks noChangeArrowheads="1"/>
          </p:cNvSpPr>
          <p:nvPr/>
        </p:nvSpPr>
        <p:spPr bwMode="auto">
          <a:xfrm>
            <a:off x="4833938" y="2500313"/>
            <a:ext cx="185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kumimoji="0" lang="it-IT" altLang="it-IT" sz="22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it-IT" altLang="it-IT" sz="2200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CasellaDiTesto 1"/>
          <p:cNvSpPr txBox="1">
            <a:spLocks noChangeArrowheads="1"/>
          </p:cNvSpPr>
          <p:nvPr/>
        </p:nvSpPr>
        <p:spPr bwMode="auto">
          <a:xfrm>
            <a:off x="3217863" y="173038"/>
            <a:ext cx="3603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sz="40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 vediamo?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sz="3200" b="1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mondo a colori</a:t>
            </a:r>
          </a:p>
        </p:txBody>
      </p:sp>
      <p:pic>
        <p:nvPicPr>
          <p:cNvPr id="19460" name="Picture 2" descr="Risultati immagini per occhio umano percezione colo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700213"/>
            <a:ext cx="8001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031"/>
          <p:cNvSpPr txBox="1">
            <a:spLocks noChangeArrowheads="1"/>
          </p:cNvSpPr>
          <p:nvPr/>
        </p:nvSpPr>
        <p:spPr bwMode="auto">
          <a:xfrm>
            <a:off x="4833938" y="2500313"/>
            <a:ext cx="185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kumimoji="0" lang="it-IT" altLang="it-IT" sz="22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it-IT" altLang="it-IT" sz="2200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CasellaDiTesto 1"/>
          <p:cNvSpPr txBox="1">
            <a:spLocks noChangeArrowheads="1"/>
          </p:cNvSpPr>
          <p:nvPr/>
        </p:nvSpPr>
        <p:spPr bwMode="auto">
          <a:xfrm>
            <a:off x="2459038" y="173038"/>
            <a:ext cx="512127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sz="40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visione negli animali</a:t>
            </a:r>
          </a:p>
        </p:txBody>
      </p:sp>
      <p:pic>
        <p:nvPicPr>
          <p:cNvPr id="21508" name="Picture 6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052513"/>
            <a:ext cx="5667375" cy="565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031"/>
          <p:cNvSpPr txBox="1">
            <a:spLocks noChangeArrowheads="1"/>
          </p:cNvSpPr>
          <p:nvPr/>
        </p:nvSpPr>
        <p:spPr bwMode="auto">
          <a:xfrm>
            <a:off x="4833938" y="2500313"/>
            <a:ext cx="185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kumimoji="0" lang="it-IT" altLang="it-IT" sz="22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it-IT" altLang="it-IT" sz="2200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Text Box 1066"/>
          <p:cNvSpPr txBox="1">
            <a:spLocks noChangeArrowheads="1"/>
          </p:cNvSpPr>
          <p:nvPr/>
        </p:nvSpPr>
        <p:spPr bwMode="auto">
          <a:xfrm>
            <a:off x="-407988" y="2994025"/>
            <a:ext cx="4525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2800" b="1" i="1">
                <a:latin typeface="Bangle"/>
              </a:rPr>
              <a:t>Microscopio ottico</a:t>
            </a:r>
          </a:p>
        </p:txBody>
      </p:sp>
      <p:sp>
        <p:nvSpPr>
          <p:cNvPr id="23556" name="CasellaDiTesto 1"/>
          <p:cNvSpPr txBox="1">
            <a:spLocks noChangeArrowheads="1"/>
          </p:cNvSpPr>
          <p:nvPr/>
        </p:nvSpPr>
        <p:spPr bwMode="auto">
          <a:xfrm>
            <a:off x="1693863" y="3175"/>
            <a:ext cx="67976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sz="40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visione oltre “l’occhio nudo”</a:t>
            </a:r>
          </a:p>
        </p:txBody>
      </p:sp>
      <p:sp>
        <p:nvSpPr>
          <p:cNvPr id="23557" name="Text Box 1066"/>
          <p:cNvSpPr txBox="1">
            <a:spLocks noChangeArrowheads="1"/>
          </p:cNvSpPr>
          <p:nvPr/>
        </p:nvSpPr>
        <p:spPr bwMode="auto">
          <a:xfrm>
            <a:off x="2289175" y="6313488"/>
            <a:ext cx="4524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2800" b="1" i="1">
                <a:latin typeface="Bangle"/>
              </a:rPr>
              <a:t>Microscopio elettronico</a:t>
            </a:r>
          </a:p>
        </p:txBody>
      </p:sp>
      <p:sp>
        <p:nvSpPr>
          <p:cNvPr id="23558" name="Text Box 1066"/>
          <p:cNvSpPr txBox="1">
            <a:spLocks noChangeArrowheads="1"/>
          </p:cNvSpPr>
          <p:nvPr/>
        </p:nvSpPr>
        <p:spPr bwMode="auto">
          <a:xfrm>
            <a:off x="5661025" y="2570163"/>
            <a:ext cx="4524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2800" b="1" i="1">
                <a:latin typeface="Bangle"/>
              </a:rPr>
              <a:t>Microscopio a forza atomica</a:t>
            </a:r>
          </a:p>
        </p:txBody>
      </p:sp>
      <p:sp>
        <p:nvSpPr>
          <p:cNvPr id="23559" name="Freccia circolare a destra 2"/>
          <p:cNvSpPr>
            <a:spLocks noChangeArrowheads="1"/>
          </p:cNvSpPr>
          <p:nvPr/>
        </p:nvSpPr>
        <p:spPr bwMode="auto">
          <a:xfrm rot="5674680">
            <a:off x="3708401" y="981075"/>
            <a:ext cx="501650" cy="1044575"/>
          </a:xfrm>
          <a:prstGeom prst="curvedRightArrow">
            <a:avLst>
              <a:gd name="adj1" fmla="val 25036"/>
              <a:gd name="adj2" fmla="val 50061"/>
              <a:gd name="adj3" fmla="val 25000"/>
            </a:avLst>
          </a:prstGeom>
          <a:gradFill rotWithShape="0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rgbClr val="333399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lang="it-IT" altLang="it-IT"/>
          </a:p>
        </p:txBody>
      </p:sp>
      <p:sp>
        <p:nvSpPr>
          <p:cNvPr id="23560" name="Freccia circolare a destra 12"/>
          <p:cNvSpPr>
            <a:spLocks noChangeArrowheads="1"/>
          </p:cNvSpPr>
          <p:nvPr/>
        </p:nvSpPr>
        <p:spPr bwMode="auto">
          <a:xfrm rot="3948683">
            <a:off x="946944" y="1915319"/>
            <a:ext cx="503237" cy="1044575"/>
          </a:xfrm>
          <a:prstGeom prst="curvedRightArrow">
            <a:avLst>
              <a:gd name="adj1" fmla="val 24957"/>
              <a:gd name="adj2" fmla="val 49904"/>
              <a:gd name="adj3" fmla="val 25000"/>
            </a:avLst>
          </a:prstGeom>
          <a:gradFill rotWithShape="0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rgbClr val="333399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lang="it-IT" altLang="it-IT"/>
          </a:p>
        </p:txBody>
      </p:sp>
      <p:sp>
        <p:nvSpPr>
          <p:cNvPr id="23561" name="Freccia circolare a destra 13"/>
          <p:cNvSpPr>
            <a:spLocks noChangeArrowheads="1"/>
          </p:cNvSpPr>
          <p:nvPr/>
        </p:nvSpPr>
        <p:spPr bwMode="auto">
          <a:xfrm rot="-2487925">
            <a:off x="1609725" y="5568950"/>
            <a:ext cx="503238" cy="1044575"/>
          </a:xfrm>
          <a:prstGeom prst="curvedRightArrow">
            <a:avLst>
              <a:gd name="adj1" fmla="val 24957"/>
              <a:gd name="adj2" fmla="val 49903"/>
              <a:gd name="adj3" fmla="val 25000"/>
            </a:avLst>
          </a:prstGeom>
          <a:gradFill rotWithShape="0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rgbClr val="333399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lang="it-IT" altLang="it-IT"/>
          </a:p>
        </p:txBody>
      </p:sp>
      <p:sp>
        <p:nvSpPr>
          <p:cNvPr id="23562" name="Freccia circolare a destra 14"/>
          <p:cNvSpPr>
            <a:spLocks noChangeArrowheads="1"/>
          </p:cNvSpPr>
          <p:nvPr/>
        </p:nvSpPr>
        <p:spPr bwMode="auto">
          <a:xfrm rot="-7047420">
            <a:off x="6166643" y="5117307"/>
            <a:ext cx="563563" cy="1130300"/>
          </a:xfrm>
          <a:prstGeom prst="curvedRightArrow">
            <a:avLst>
              <a:gd name="adj1" fmla="val 24959"/>
              <a:gd name="adj2" fmla="val 49899"/>
              <a:gd name="adj3" fmla="val 25000"/>
            </a:avLst>
          </a:prstGeom>
          <a:gradFill rotWithShape="0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rgbClr val="333399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lang="it-IT" altLang="it-IT"/>
          </a:p>
        </p:txBody>
      </p:sp>
      <p:pic>
        <p:nvPicPr>
          <p:cNvPr id="23563" name="Picture 2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869950"/>
            <a:ext cx="239395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4" descr="Risultati immagini per capello microscopio otti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3589338"/>
            <a:ext cx="2833688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6" descr="Risultati immagini per capello microscopio otti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63" y="4164013"/>
            <a:ext cx="2122487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8" descr="Immagine correlat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3451225"/>
            <a:ext cx="2963862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10" descr="Risultati immagini per capello lente ingrandiment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638175"/>
            <a:ext cx="1978025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031"/>
          <p:cNvSpPr txBox="1">
            <a:spLocks noChangeArrowheads="1"/>
          </p:cNvSpPr>
          <p:nvPr/>
        </p:nvSpPr>
        <p:spPr bwMode="auto">
          <a:xfrm>
            <a:off x="7577138" y="2771775"/>
            <a:ext cx="873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kumimoji="0" lang="it-IT" altLang="it-IT" sz="22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it-IT" altLang="it-IT" sz="2200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Text Box 1066"/>
          <p:cNvSpPr txBox="1">
            <a:spLocks noChangeArrowheads="1"/>
          </p:cNvSpPr>
          <p:nvPr/>
        </p:nvSpPr>
        <p:spPr bwMode="auto">
          <a:xfrm>
            <a:off x="2535238" y="1997075"/>
            <a:ext cx="481488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it-IT" sz="3600" b="1" i="1">
                <a:latin typeface="Bangle"/>
              </a:rPr>
              <a:t>IL NOSTRO </a:t>
            </a:r>
          </a:p>
          <a:p>
            <a:pPr algn="ctr">
              <a:spcBef>
                <a:spcPct val="50000"/>
              </a:spcBef>
            </a:pPr>
            <a:r>
              <a:rPr lang="it-IT" altLang="it-IT" sz="3600" b="1" i="1">
                <a:latin typeface="Bangle"/>
              </a:rPr>
              <a:t>TEAM</a:t>
            </a:r>
          </a:p>
        </p:txBody>
      </p:sp>
      <p:pic>
        <p:nvPicPr>
          <p:cNvPr id="7172" name="Picture 18" descr="genfeb 1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6358">
            <a:off x="1193868" y="2645836"/>
            <a:ext cx="19685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C:\Users\utente\AppData\Local\Microsoft\Windows\Temporary Internet Files\Content.Outlook\QND8BO8L\stefano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8165">
            <a:off x="1794286" y="395584"/>
            <a:ext cx="1992312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0773">
            <a:off x="6274399" y="513161"/>
            <a:ext cx="1970087" cy="14795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3333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067" descr="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5253038"/>
            <a:ext cx="623888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AutoShape 19" descr="data:image/jpeg;base64,/9j/4AAQSkZJRgABAQAAAQABAAD/2wBDAAkGBwgHBgkIBwgKCgkLDRYPDQwMDRsUFRAWIB0iIiAdHx8kKDQsJCYxJx8fLT0tMTU3Ojo6Iys/RD84QzQ5Ojf/2wBDAQoKCg0MDRoPDxo3JR8lNzc3Nzc3Nzc3Nzc3Nzc3Nzc3Nzc3Nzc3Nzc3Nzc3Nzc3Nzc3Nzc3Nzc3Nzc3Nzc3Nzf/wAARCABoAFADASIAAhEBAxEB/8QAHAAAAgMBAQEBAAAAAAAAAAAABAYDBQcAAgEI/8QANhAAAgEDAwIEAwUHBQAAAAAAAQIDAAQRBRIhEzEGQVFhMnGxFCKBkcEHIyRCUqHhFSVicvD/xAAZAQADAQEBAAAAAAAAAAAAAAACAwQBAAX/xAAgEQADAQACAgIDAAAAAAAAAAAAAQIRAyESMRNBBDJx/9oADAMBAAIRAxEAPwDcajaaJPjkVfmaB1bVEsEA4aRuy/rSZqOtSOXJIyTWaap0d7zVLW1XLyqSRwAe9Jur69c3E2IJdqjtx2PrSxqF5MQNsjKfPNBiSf42ckV38CSSGIaldqoVZz35G7Gf1oy21aeIri5ZW9N1K7wxSOSSQSuR86+RWrjdyceQzXdhdGj2fiKYKOuqyL/UvBq9sr+C8XML8jup7isdt7q8tZMGYke4+tXllrTwSxyH7jg917VibRzlM1CuoPTNQh1G2E0LA+TL5qaMohRnvjHUv90MYYjaNvHmKXOsWGUUkk4FR+Lrt7/xLOkJHEvSQD0Bx9avILJLOIK4yygcnzoLeFHFPl0VyaZPcY+7we5qW80draNdp3DHIq/sHRwcEZznij3tRImCM0vybKPjSEU2nAcn7v0NTRKQ3TPxd196YrrRi2WhyrEY9jVZNoWoFl6W0FTlWz2rPJnfHJDJY9WJZosHI7e/pVFNI9vcNE3APOD5U0QWmqW3UMqwqD3UEkH3HpS14iXMm8gBx3oofYrklZqLrwlrTWWqxB32xSN05FPbnsfzrUbmQRQO5cKFUncfKvz5b3rLLkmtMu/Ey3mn2djb9TryQhpGHsPL1p0rSaxNvraS08azRy91uWYfInI+tO4j+0ouRn3qn/aVaG38Q2N6owtwoQn/AJKcfQioJdcvyjQ6VZySKvDSlcAn2Jpdy2x/BaldjRb2lvbndkbqNEsYXO4YrPBq+qwt/E9Ec5ID5P8AapD4mCkoTIZMfCqEmhc4UK5odptXtIOZJFHzoN/FmkRg7p1J9BSBcXX2qJbmVCUOdoJ96gh1K0tmGNOR2bswTJP5mtWMXdZ6NCHiDTL4hFlMbnsJBgH5GlfxppkggN3bjKjvj0oS9u+pp1zLHE8Msabkbbwee3NXMFnrF1pMUd1eRx/u8SLt3E98eWO2PyoXiZ3bkzSOTJw5xz3p58KSxtqFpNLhVis3ZifLkClxYftWoCxjsoGZn2GTG0gevFNaaNaW0kUVjfNcSxR9OZdm3BJBDD2z5fKneSXsn+OqTxDF+0xbxvsTpDmyhO+SXZu2MTjOfLilO9iuxaQsjElkUszNwDjn9a1DxdHJL4cv0iGSYWyPUY5/97UnWUam0jjaQmMIMAqCQMdsmhusQXFDoSxp1xKwzcO8meyjNNHgvS0/1O4knQPtRIxuGcHkn6ijZobSBCVDH3Y/pRekTx2ixuVCI+SPWlutKp4vFFfquiRW15MqxH7NM+5AoyI2PxDHoe/4mg4tBcN+7Zwv/RR9TTXe3NvccCZFyO5qmN6IXKycgHG4dqF1jCUb7JItBWWDpSsCjFTJvOWYAg4wOBnFWMwQZUYoaK/UDMZBrx1xK+78DQtmOcKKKxhsp768ETP05Qh2jkBvOvWprFHZXF9Zs0YEBAPYq2Rj9Ks7Jw1xdxMAUl25z2I5Bqn8b9Ox0iG0gcETzbz6kAfTOKLHVIybUQ2a1cRCeCSJuzqVPyIxWaXTvZTSWz/HG20083OrLDcGLGdp5pH8SyrLqKXAwOuCDn1H+DTrxoj4b8awEllecgdlHcmlzXbq4ivEaGeTprxtzxR2q3U0YEcC8Fc8edARwXN6R/BSH3cgZpMpfZc6qupB5rpbiWJpjIzYyCHIC00Rasi2SxzQjAGKDh0m7YKphtIVHmxBNHjR0kAWe+dh5rHhQf1resOcWvbILG/gkn6MLEMey1YpK6yMMcDuarW06Kyvo2iXCKpwSea9tdhGctxwSw9aX1vQLbzskn1QaXHPdFDIqoDtHuaTtX1ufWrgTygIiDbHGP5RRnie5xpyKrY68gGPYDJ/uRVFYruTsTz2FVccpLSPkt+vo1q+vhLKJd7iQAA8/SqnW43ubV2X7zRkSAHuT50QsZR+pIckHHyoW9vIrOMyPuOTwo7n/FK10+hPplKblZBGXI4IOfarKZJZYQ1sTyOMCkqbUAtxLxtjcllU/wAvtV5pevdGCM7/AGIJ7VtcbLZ5MzQiKx1q4n27iqZ+JmwBTNY2D2sP7+VWbGc5zml068Mjng9+aim19iigydvehctjHyJFnfXJe7ALDb2IoGfEr4ZuSduF71TXWpK8iyRucAZqz0eMxK15esFBGQCfhFc5wWqdvAzUrLS5LaKC5jkNyiZiYOQBnJyfXtQ2j6M12zrbyRqFALMe+O3GKlN7b3t8Jem+woEG04Iq60OAQTzCFPuFB9/PluFHLeGcvGpaK439xFAstxEOm4zGMcuPz4/GlTU717mRmm66nPHpXV1URKS1E3Lbp4/oX53yODn3qNbt4xgH8a6uoH7LXCrhTZ7+3s2MsBivL3fPL5HpXV1YSBdjfRQnqOhdx8KngCpbnV57rG5yADwo7CurqFpaelwSpnUE2l8yGNZmJDNjd/Tx604aVqEmm3IgWMvEVXqfe+LGDn866uopS0l/N/Y//9k="/>
          <p:cNvSpPr>
            <a:spLocks noChangeAspect="1" noChangeArrowheads="1"/>
          </p:cNvSpPr>
          <p:nvPr/>
        </p:nvSpPr>
        <p:spPr bwMode="auto">
          <a:xfrm>
            <a:off x="176213" y="-593725"/>
            <a:ext cx="9525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endParaRPr lang="it-IT" altLang="it-IT"/>
          </a:p>
        </p:txBody>
      </p:sp>
      <p:pic>
        <p:nvPicPr>
          <p:cNvPr id="7183" name="Picture 27" descr="http://www.researchgroup-chemistry.unimore.it/Sola/gantony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216">
            <a:off x="644349" y="4604545"/>
            <a:ext cx="174307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Immagin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4957">
            <a:off x="2160588" y="4484688"/>
            <a:ext cx="1968500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Immagin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9410">
            <a:off x="6124575" y="3473450"/>
            <a:ext cx="1706563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17" descr="http://www.inco-scienza.org/images/inco_pn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4821238"/>
            <a:ext cx="8858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25" descr="http://us.cdn3.123rf.com/168nwm/denispc/denispc1211/denispc121100118/16375177-gruppo-di-ragazzi-cartoon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4032250"/>
            <a:ext cx="16002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Immagine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3471863"/>
            <a:ext cx="6921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Picture 39" descr="Risultati immagini per milena bertacchin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0506">
            <a:off x="7940293" y="4929892"/>
            <a:ext cx="1563688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41" descr="Risultati immagini per bruno morten UniMoR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552" y="2197307"/>
            <a:ext cx="1558925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031"/>
          <p:cNvSpPr txBox="1">
            <a:spLocks noChangeArrowheads="1"/>
          </p:cNvSpPr>
          <p:nvPr/>
        </p:nvSpPr>
        <p:spPr bwMode="auto">
          <a:xfrm>
            <a:off x="4833938" y="2500313"/>
            <a:ext cx="185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kumimoji="0" lang="it-IT" altLang="it-IT" sz="22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it-IT" altLang="it-IT" sz="2200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3" name="CasellaDiTesto 1"/>
          <p:cNvSpPr txBox="1">
            <a:spLocks noChangeArrowheads="1"/>
          </p:cNvSpPr>
          <p:nvPr/>
        </p:nvSpPr>
        <p:spPr bwMode="auto">
          <a:xfrm>
            <a:off x="1693863" y="3175"/>
            <a:ext cx="67976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sz="40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visione oltre “l’occhio nudo”</a:t>
            </a:r>
          </a:p>
        </p:txBody>
      </p:sp>
      <p:sp>
        <p:nvSpPr>
          <p:cNvPr id="25604" name="CasellaDiTesto 1"/>
          <p:cNvSpPr txBox="1">
            <a:spLocks noChangeArrowheads="1"/>
          </p:cNvSpPr>
          <p:nvPr/>
        </p:nvSpPr>
        <p:spPr bwMode="auto">
          <a:xfrm>
            <a:off x="1497013" y="981075"/>
            <a:ext cx="73929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it-IT" altLang="it-IT"/>
              <a:t>Visione attraverso occhio, lenti e microscopi ottici:</a:t>
            </a:r>
          </a:p>
          <a:p>
            <a:r>
              <a:rPr lang="it-IT" altLang="it-IT"/>
              <a:t>come funzionano</a:t>
            </a:r>
          </a:p>
          <a:p>
            <a:endParaRPr lang="it-IT" altLang="it-IT"/>
          </a:p>
          <a:p>
            <a:endParaRPr lang="it-IT" altLang="it-IT"/>
          </a:p>
        </p:txBody>
      </p:sp>
      <p:pic>
        <p:nvPicPr>
          <p:cNvPr id="25605" name="Picture 7" descr="Risultati immagini per lente di ingrandimento formazione imma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844675"/>
            <a:ext cx="38100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9" descr="Risultati immagini per lente di ingrandimento formazione imma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4652963"/>
            <a:ext cx="20701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1" descr="Immagine correla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4829175"/>
            <a:ext cx="2843213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3" descr="Risultati immagini per microscopio ottico formazione imma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38" y="1484313"/>
            <a:ext cx="5232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5" descr="Risultati immagini per microscopio ottic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827588"/>
            <a:ext cx="1820862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031"/>
          <p:cNvSpPr txBox="1">
            <a:spLocks noChangeArrowheads="1"/>
          </p:cNvSpPr>
          <p:nvPr/>
        </p:nvSpPr>
        <p:spPr bwMode="auto">
          <a:xfrm>
            <a:off x="4833938" y="2500313"/>
            <a:ext cx="185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kumimoji="0" lang="it-IT" altLang="it-IT" sz="22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it-IT" altLang="it-IT" sz="2200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CasellaDiTesto 1"/>
          <p:cNvSpPr txBox="1">
            <a:spLocks noChangeArrowheads="1"/>
          </p:cNvSpPr>
          <p:nvPr/>
        </p:nvSpPr>
        <p:spPr bwMode="auto">
          <a:xfrm>
            <a:off x="1693863" y="3175"/>
            <a:ext cx="67976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sz="40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visione oltre “l’occhio nudo”</a:t>
            </a:r>
          </a:p>
        </p:txBody>
      </p:sp>
      <p:sp>
        <p:nvSpPr>
          <p:cNvPr id="27652" name="CasellaDiTesto 1"/>
          <p:cNvSpPr txBox="1">
            <a:spLocks noChangeArrowheads="1"/>
          </p:cNvSpPr>
          <p:nvPr/>
        </p:nvSpPr>
        <p:spPr bwMode="auto">
          <a:xfrm>
            <a:off x="-10501313" y="2406650"/>
            <a:ext cx="47625" cy="194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it-IT" altLang="it-IT"/>
              <a:t>Come «vedere»la luce che non vediamo (effetti chimici ed elettrici)</a:t>
            </a:r>
          </a:p>
          <a:p>
            <a:endParaRPr lang="it-IT" altLang="it-IT"/>
          </a:p>
          <a:p>
            <a:endParaRPr lang="it-IT" altLang="it-IT"/>
          </a:p>
          <a:p>
            <a:endParaRPr lang="it-IT" altLang="it-IT"/>
          </a:p>
          <a:p>
            <a:endParaRPr lang="it-IT" altLang="it-IT"/>
          </a:p>
          <a:p>
            <a:endParaRPr lang="it-IT" altLang="it-IT"/>
          </a:p>
        </p:txBody>
      </p:sp>
      <p:sp>
        <p:nvSpPr>
          <p:cNvPr id="27653" name="CasellaDiTesto 1"/>
          <p:cNvSpPr txBox="1">
            <a:spLocks noChangeArrowheads="1"/>
          </p:cNvSpPr>
          <p:nvPr/>
        </p:nvSpPr>
        <p:spPr bwMode="auto">
          <a:xfrm>
            <a:off x="3273425" y="625475"/>
            <a:ext cx="3306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it-IT" altLang="it-IT"/>
              <a:t>Copiamo dalla Natura </a:t>
            </a:r>
          </a:p>
        </p:txBody>
      </p:sp>
      <p:pic>
        <p:nvPicPr>
          <p:cNvPr id="27654" name="Picture 8" descr="Risultati immagini per raggi 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4837113"/>
            <a:ext cx="28448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0" descr="Risultati immagini per trasduzione ottico elettr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025525"/>
            <a:ext cx="25781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2" descr="Risultati immagini per ccd come funzio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025525"/>
            <a:ext cx="357028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4" descr="Risultati immagini per visione nell'infraross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4143375"/>
            <a:ext cx="2682875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8" descr="Risultati immagini per formazione immagine raggi 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3771900"/>
            <a:ext cx="274955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20" descr="Risultati immagini per ccd nell i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63" y="4756150"/>
            <a:ext cx="2649537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031"/>
          <p:cNvSpPr txBox="1">
            <a:spLocks noChangeArrowheads="1"/>
          </p:cNvSpPr>
          <p:nvPr/>
        </p:nvSpPr>
        <p:spPr bwMode="auto">
          <a:xfrm>
            <a:off x="4833938" y="2500313"/>
            <a:ext cx="185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kumimoji="0" lang="it-IT" altLang="it-IT" sz="22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it-IT" altLang="it-IT" sz="2200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CasellaDiTesto 1"/>
          <p:cNvSpPr txBox="1">
            <a:spLocks noChangeArrowheads="1"/>
          </p:cNvSpPr>
          <p:nvPr/>
        </p:nvSpPr>
        <p:spPr bwMode="auto">
          <a:xfrm>
            <a:off x="1693863" y="3175"/>
            <a:ext cx="67976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sz="40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visione oltre “l’occhio nudo”</a:t>
            </a:r>
          </a:p>
        </p:txBody>
      </p:sp>
      <p:sp>
        <p:nvSpPr>
          <p:cNvPr id="15364" name="CasellaDiTesto 1"/>
          <p:cNvSpPr txBox="1">
            <a:spLocks noChangeArrowheads="1"/>
          </p:cNvSpPr>
          <p:nvPr/>
        </p:nvSpPr>
        <p:spPr bwMode="auto">
          <a:xfrm>
            <a:off x="1508125" y="723900"/>
            <a:ext cx="8081963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>
              <a:defRPr/>
            </a:pPr>
            <a:r>
              <a:rPr lang="it-IT" altLang="it-IT" dirty="0" smtClean="0"/>
              <a:t>Il microscopio elettronico, come funziona:</a:t>
            </a:r>
          </a:p>
          <a:p>
            <a:pPr>
              <a:defRPr/>
            </a:pPr>
            <a:endParaRPr lang="it-IT" altLang="it-IT" dirty="0" smtClean="0"/>
          </a:p>
          <a:p>
            <a:pPr marL="342900" indent="-342900">
              <a:buFontTx/>
              <a:buChar char="-"/>
              <a:defRPr/>
            </a:pPr>
            <a:r>
              <a:rPr lang="it-IT" altLang="it-IT" dirty="0" smtClean="0"/>
              <a:t>Si usano gli elettroni</a:t>
            </a:r>
          </a:p>
          <a:p>
            <a:pPr marL="342900" indent="-342900">
              <a:buFontTx/>
              <a:buChar char="-"/>
              <a:defRPr/>
            </a:pPr>
            <a:r>
              <a:rPr lang="it-IT" altLang="it-IT" dirty="0" smtClean="0"/>
              <a:t>Il cammino degli elettroni viene deviato </a:t>
            </a:r>
          </a:p>
          <a:p>
            <a:pPr>
              <a:defRPr/>
            </a:pPr>
            <a:r>
              <a:rPr lang="it-IT" altLang="it-IT" dirty="0" smtClean="0"/>
              <a:t>    da lenti magnetiche</a:t>
            </a:r>
          </a:p>
          <a:p>
            <a:pPr marL="342900" indent="-342900">
              <a:buFontTx/>
              <a:buChar char="-"/>
              <a:defRPr/>
            </a:pPr>
            <a:r>
              <a:rPr lang="it-IT" altLang="it-IT" dirty="0" smtClean="0"/>
              <a:t>Gli elettroni riflessi o trasmessi dalla superficie del</a:t>
            </a:r>
          </a:p>
          <a:p>
            <a:pPr>
              <a:defRPr/>
            </a:pPr>
            <a:r>
              <a:rPr lang="it-IT" altLang="it-IT" dirty="0" smtClean="0"/>
              <a:t>    campione vengono raccolti e convertiti in immagini a </a:t>
            </a:r>
          </a:p>
          <a:p>
            <a:pPr>
              <a:defRPr/>
            </a:pPr>
            <a:r>
              <a:rPr lang="it-IT" altLang="it-IT" dirty="0" smtClean="0"/>
              <a:t>    falsi colori.</a:t>
            </a:r>
          </a:p>
          <a:p>
            <a:pPr>
              <a:defRPr/>
            </a:pPr>
            <a:endParaRPr lang="it-IT" altLang="it-IT" dirty="0" smtClean="0"/>
          </a:p>
          <a:p>
            <a:pPr>
              <a:defRPr/>
            </a:pPr>
            <a:endParaRPr lang="it-IT" altLang="it-IT" dirty="0" smtClean="0"/>
          </a:p>
        </p:txBody>
      </p:sp>
      <p:pic>
        <p:nvPicPr>
          <p:cNvPr id="29701" name="Picture 2" descr="Risultati immagini per microscopio elettron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3303588"/>
            <a:ext cx="2728912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4" descr="Risultati immagini per microscopio elettroni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3268663"/>
            <a:ext cx="18637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6" descr="Risultati immagini per schema del microscopio elettroni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3259138"/>
            <a:ext cx="2592388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031"/>
          <p:cNvSpPr txBox="1">
            <a:spLocks noChangeArrowheads="1"/>
          </p:cNvSpPr>
          <p:nvPr/>
        </p:nvSpPr>
        <p:spPr bwMode="auto">
          <a:xfrm>
            <a:off x="4833938" y="2500313"/>
            <a:ext cx="185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kumimoji="0" lang="it-IT" altLang="it-IT" sz="22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it-IT" altLang="it-IT" sz="2200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CasellaDiTesto 1"/>
          <p:cNvSpPr txBox="1">
            <a:spLocks noChangeArrowheads="1"/>
          </p:cNvSpPr>
          <p:nvPr/>
        </p:nvSpPr>
        <p:spPr bwMode="auto">
          <a:xfrm>
            <a:off x="806938" y="149225"/>
            <a:ext cx="8054001" cy="72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L’udito: per sentire ci vuole </a:t>
            </a:r>
            <a:r>
              <a:rPr lang="it-IT" altLang="it-IT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mezzo</a:t>
            </a:r>
            <a:endParaRPr lang="it-IT" alt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796" name="CasellaDiTesto 1"/>
          <p:cNvSpPr txBox="1">
            <a:spLocks noChangeArrowheads="1"/>
          </p:cNvSpPr>
          <p:nvPr/>
        </p:nvSpPr>
        <p:spPr bwMode="auto">
          <a:xfrm>
            <a:off x="5197687" y="3587579"/>
            <a:ext cx="2511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it-IT" altLang="it-IT" dirty="0"/>
              <a:t>Misura dell’udito</a:t>
            </a:r>
          </a:p>
        </p:txBody>
      </p:sp>
      <p:pic>
        <p:nvPicPr>
          <p:cNvPr id="33797" name="Picture 14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127" y="4214701"/>
            <a:ext cx="3246437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 descr="https://emotionalvoice.files.wordpress.com/2012/04/onda-acustic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765" y="1160994"/>
            <a:ext cx="2957091" cy="117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CasellaDiTesto 1"/>
          <p:cNvSpPr txBox="1">
            <a:spLocks noChangeArrowheads="1"/>
          </p:cNvSpPr>
          <p:nvPr/>
        </p:nvSpPr>
        <p:spPr bwMode="auto">
          <a:xfrm>
            <a:off x="191134" y="2550401"/>
            <a:ext cx="5202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it-IT" altLang="it-IT" dirty="0"/>
              <a:t>Onde acustiche: vibrazioni dell’ aria</a:t>
            </a:r>
          </a:p>
        </p:txBody>
      </p:sp>
      <p:pic>
        <p:nvPicPr>
          <p:cNvPr id="33800" name="Picture 8" descr="Risultati immagini per orecchio uma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127" y="929623"/>
            <a:ext cx="41052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480" y="929623"/>
            <a:ext cx="1553938" cy="136987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281" y="3438670"/>
            <a:ext cx="4686525" cy="2778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031"/>
          <p:cNvSpPr txBox="1">
            <a:spLocks noChangeArrowheads="1"/>
          </p:cNvSpPr>
          <p:nvPr/>
        </p:nvSpPr>
        <p:spPr bwMode="auto">
          <a:xfrm>
            <a:off x="4833938" y="2500313"/>
            <a:ext cx="185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kumimoji="0" lang="it-IT" altLang="it-IT" sz="22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it-IT" altLang="it-IT" sz="2200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CasellaDiTesto 1"/>
          <p:cNvSpPr txBox="1">
            <a:spLocks noChangeArrowheads="1"/>
          </p:cNvSpPr>
          <p:nvPr/>
        </p:nvSpPr>
        <p:spPr bwMode="auto">
          <a:xfrm>
            <a:off x="971550" y="149225"/>
            <a:ext cx="7724775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sz="40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L’udito oltre gli infra e gli ultrasuoni</a:t>
            </a:r>
          </a:p>
        </p:txBody>
      </p:sp>
      <p:pic>
        <p:nvPicPr>
          <p:cNvPr id="31748" name="Picture 2" descr="Risultati immagini per udi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029" y="2367228"/>
            <a:ext cx="2282502" cy="114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1" descr="Risultati immagini per pipistrell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56" y="4751489"/>
            <a:ext cx="1635569" cy="10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3" descr="Risultati immagini per bale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8285">
            <a:off x="450932" y="950051"/>
            <a:ext cx="1232967" cy="92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5" descr="Risultati immagini per elefant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3632">
            <a:off x="442643" y="2401658"/>
            <a:ext cx="1306146" cy="139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7" descr="Risultati immagini per alligator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5549">
            <a:off x="527846" y="4441075"/>
            <a:ext cx="1902945" cy="99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 descr="Risultati immagini per delfin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584">
            <a:off x="3070758" y="4986965"/>
            <a:ext cx="1696004" cy="113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7" descr="Risultati immagini per can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21941" flipV="1">
            <a:off x="7475809" y="4082496"/>
            <a:ext cx="1859074" cy="104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5946" y="1018799"/>
            <a:ext cx="5873199" cy="3150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031"/>
          <p:cNvSpPr txBox="1">
            <a:spLocks noChangeArrowheads="1"/>
          </p:cNvSpPr>
          <p:nvPr/>
        </p:nvSpPr>
        <p:spPr bwMode="auto">
          <a:xfrm>
            <a:off x="4833938" y="2500313"/>
            <a:ext cx="185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kumimoji="0" lang="it-IT" altLang="it-IT" sz="22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it-IT" altLang="it-IT" sz="2200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CasellaDiTesto 1"/>
          <p:cNvSpPr txBox="1">
            <a:spLocks noChangeArrowheads="1"/>
          </p:cNvSpPr>
          <p:nvPr/>
        </p:nvSpPr>
        <p:spPr bwMode="auto">
          <a:xfrm>
            <a:off x="1744663" y="149225"/>
            <a:ext cx="617855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sz="40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L’udito negli animali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sz="40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oltre gli infra e gli ultrasuoni</a:t>
            </a:r>
          </a:p>
        </p:txBody>
      </p:sp>
      <p:pic>
        <p:nvPicPr>
          <p:cNvPr id="35844" name="Picture 12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2044700"/>
            <a:ext cx="53594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031"/>
          <p:cNvSpPr txBox="1">
            <a:spLocks noChangeArrowheads="1"/>
          </p:cNvSpPr>
          <p:nvPr/>
        </p:nvSpPr>
        <p:spPr bwMode="auto">
          <a:xfrm>
            <a:off x="4833938" y="2500313"/>
            <a:ext cx="185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kumimoji="0" lang="it-IT" altLang="it-IT" sz="22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it-IT" altLang="it-IT" sz="2200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CasellaDiTesto 1"/>
          <p:cNvSpPr txBox="1">
            <a:spLocks noChangeArrowheads="1"/>
          </p:cNvSpPr>
          <p:nvPr/>
        </p:nvSpPr>
        <p:spPr bwMode="auto">
          <a:xfrm>
            <a:off x="2214563" y="149225"/>
            <a:ext cx="523875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sz="40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Strumenti ad ultrasuoni</a:t>
            </a:r>
          </a:p>
        </p:txBody>
      </p:sp>
      <p:pic>
        <p:nvPicPr>
          <p:cNvPr id="37892" name="Picture 2" descr="Risultati immagini per ecografia fetale 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068388"/>
            <a:ext cx="24828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4" descr="Risultati immagini per ecografo per eco fet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2576513"/>
            <a:ext cx="2232025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Risultati immagini per sonda chirurgica ad ultrasuon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762375"/>
            <a:ext cx="3429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AutoShape 8" descr="Risultati immagini per ultrasuoni per bombardare i calcoli renali"/>
          <p:cNvSpPr>
            <a:spLocks noChangeAspect="1" noChangeArrowheads="1"/>
          </p:cNvSpPr>
          <p:nvPr/>
        </p:nvSpPr>
        <p:spPr bwMode="auto">
          <a:xfrm>
            <a:off x="176213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7896" name="AutoShape 10" descr="Risultati immagini per ultrasuoni per bombardare i calcoli renali"/>
          <p:cNvSpPr>
            <a:spLocks noChangeAspect="1" noChangeArrowheads="1"/>
          </p:cNvSpPr>
          <p:nvPr/>
        </p:nvSpPr>
        <p:spPr bwMode="auto">
          <a:xfrm>
            <a:off x="4714875" y="513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37897" name="AutoShape 12" descr="Risultati immagini per ultrasuoni per bombardare i calcoli renali"/>
          <p:cNvSpPr>
            <a:spLocks noChangeAspect="1" noChangeArrowheads="1"/>
          </p:cNvSpPr>
          <p:nvPr/>
        </p:nvSpPr>
        <p:spPr bwMode="auto">
          <a:xfrm>
            <a:off x="481013" y="-539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endParaRPr lang="it-IT" altLang="it-IT"/>
          </a:p>
        </p:txBody>
      </p:sp>
      <p:pic>
        <p:nvPicPr>
          <p:cNvPr id="37898" name="Picture 16" descr="Risultati immagini per ultrasuoni per bombardare i calcoli renal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4652963"/>
            <a:ext cx="2738438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Immagin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4908550"/>
            <a:ext cx="24384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14" descr="Risultati immagini per sona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600200"/>
            <a:ext cx="2198687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Picture 16" descr="Risultati immagini per son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8" y="1460500"/>
            <a:ext cx="1997075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031"/>
          <p:cNvSpPr txBox="1">
            <a:spLocks noChangeArrowheads="1"/>
          </p:cNvSpPr>
          <p:nvPr/>
        </p:nvSpPr>
        <p:spPr bwMode="auto">
          <a:xfrm>
            <a:off x="4833938" y="2500313"/>
            <a:ext cx="185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kumimoji="0" lang="it-IT" altLang="it-IT" sz="22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it-IT" altLang="it-IT" sz="2200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066"/>
          <p:cNvSpPr txBox="1">
            <a:spLocks noChangeArrowheads="1"/>
          </p:cNvSpPr>
          <p:nvPr/>
        </p:nvSpPr>
        <p:spPr bwMode="auto">
          <a:xfrm>
            <a:off x="8153400" y="8355013"/>
            <a:ext cx="3652838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it-IT" altLang="it-IT" sz="3600" b="1" i="1">
              <a:latin typeface="Bangle"/>
            </a:endParaRPr>
          </a:p>
        </p:txBody>
      </p:sp>
      <p:sp>
        <p:nvSpPr>
          <p:cNvPr id="44036" name="CasellaDiTesto 1"/>
          <p:cNvSpPr txBox="1">
            <a:spLocks noChangeArrowheads="1"/>
          </p:cNvSpPr>
          <p:nvPr/>
        </p:nvSpPr>
        <p:spPr bwMode="auto">
          <a:xfrm>
            <a:off x="2066925" y="201613"/>
            <a:ext cx="553402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sz="40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“sensi mancanti” (a noi)</a:t>
            </a:r>
          </a:p>
        </p:txBody>
      </p:sp>
      <p:pic>
        <p:nvPicPr>
          <p:cNvPr id="44037" name="Picture 2" descr="Risultati immagini per campo magnet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1281113"/>
            <a:ext cx="286861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4" descr="Risultati immagini per animali che si orientano col campo magneti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1985963"/>
            <a:ext cx="2819400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6" descr="Risultati immagini per squali campo elettric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4548188"/>
            <a:ext cx="2906712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8" descr="Immagine correlat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4087813"/>
            <a:ext cx="3221038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CasellaDiTesto 1"/>
          <p:cNvSpPr txBox="1">
            <a:spLocks noChangeArrowheads="1"/>
          </p:cNvSpPr>
          <p:nvPr/>
        </p:nvSpPr>
        <p:spPr bwMode="auto">
          <a:xfrm>
            <a:off x="3440113" y="1481138"/>
            <a:ext cx="261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it-IT" altLang="it-IT"/>
              <a:t>Senso magnetico</a:t>
            </a:r>
          </a:p>
        </p:txBody>
      </p:sp>
      <p:sp>
        <p:nvSpPr>
          <p:cNvPr id="44042" name="CasellaDiTesto 11"/>
          <p:cNvSpPr txBox="1">
            <a:spLocks noChangeArrowheads="1"/>
          </p:cNvSpPr>
          <p:nvPr/>
        </p:nvSpPr>
        <p:spPr bwMode="auto">
          <a:xfrm>
            <a:off x="4376738" y="6092825"/>
            <a:ext cx="2324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it-IT" altLang="it-IT"/>
              <a:t>Senso elettrico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031"/>
          <p:cNvSpPr txBox="1">
            <a:spLocks noChangeArrowheads="1"/>
          </p:cNvSpPr>
          <p:nvPr/>
        </p:nvSpPr>
        <p:spPr bwMode="auto">
          <a:xfrm>
            <a:off x="4833938" y="2500313"/>
            <a:ext cx="185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kumimoji="0" lang="it-IT" altLang="it-IT" sz="22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it-IT" altLang="it-IT" sz="2200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Text Box 1066"/>
          <p:cNvSpPr txBox="1">
            <a:spLocks noChangeArrowheads="1"/>
          </p:cNvSpPr>
          <p:nvPr/>
        </p:nvSpPr>
        <p:spPr bwMode="auto">
          <a:xfrm>
            <a:off x="8153400" y="8355013"/>
            <a:ext cx="3652838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it-IT" altLang="it-IT" sz="3600" b="1" i="1">
              <a:latin typeface="Bangle"/>
            </a:endParaRPr>
          </a:p>
        </p:txBody>
      </p:sp>
      <p:sp>
        <p:nvSpPr>
          <p:cNvPr id="46084" name="CasellaDiTesto 1"/>
          <p:cNvSpPr txBox="1">
            <a:spLocks noChangeArrowheads="1"/>
          </p:cNvSpPr>
          <p:nvPr/>
        </p:nvSpPr>
        <p:spPr bwMode="auto">
          <a:xfrm>
            <a:off x="987425" y="201613"/>
            <a:ext cx="8214047" cy="151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“sensi mancanti</a:t>
            </a:r>
            <a:r>
              <a:rPr lang="it-IT" altLang="it-IT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”(a noi)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alt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085" name="CasellaDiTesto 11"/>
          <p:cNvSpPr txBox="1">
            <a:spLocks noChangeArrowheads="1"/>
          </p:cNvSpPr>
          <p:nvPr/>
        </p:nvSpPr>
        <p:spPr bwMode="auto">
          <a:xfrm>
            <a:off x="2065536" y="1086742"/>
            <a:ext cx="72374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it-IT" altLang="it-IT" dirty="0"/>
              <a:t>                                  Senso </a:t>
            </a:r>
            <a:r>
              <a:rPr lang="it-IT" altLang="it-IT" dirty="0" smtClean="0"/>
              <a:t>«elettrico»</a:t>
            </a:r>
            <a:endParaRPr lang="it-IT" altLang="it-IT" dirty="0"/>
          </a:p>
          <a:p>
            <a:r>
              <a:rPr lang="it-IT" altLang="it-IT" dirty="0"/>
              <a:t>Il campo </a:t>
            </a:r>
            <a:r>
              <a:rPr lang="it-IT" altLang="it-IT" dirty="0" smtClean="0"/>
              <a:t>elettrico è prodotto da cariche elettriche</a:t>
            </a:r>
            <a:endParaRPr lang="it-IT" altLang="it-IT" dirty="0"/>
          </a:p>
          <a:p>
            <a:endParaRPr lang="it-IT" altLang="it-IT" dirty="0"/>
          </a:p>
        </p:txBody>
      </p:sp>
      <p:pic>
        <p:nvPicPr>
          <p:cNvPr id="46086" name="Picture 2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4565650"/>
            <a:ext cx="2760662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4" descr="Immagine correl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4506913"/>
            <a:ext cx="18129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8" descr="Risultati immagini per apparato per elettrocardiogramm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8" y="4660900"/>
            <a:ext cx="3743325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10" descr="Risultati immagini per elettrizzazione per strofini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082" y="2235166"/>
            <a:ext cx="33909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12" descr="Risultati immagini per elettrostatica capell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553" y="2235166"/>
            <a:ext cx="2919413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375" y="947644"/>
            <a:ext cx="1886311" cy="1544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031"/>
          <p:cNvSpPr txBox="1">
            <a:spLocks noChangeArrowheads="1"/>
          </p:cNvSpPr>
          <p:nvPr/>
        </p:nvSpPr>
        <p:spPr bwMode="auto">
          <a:xfrm>
            <a:off x="4833938" y="2500313"/>
            <a:ext cx="185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kumimoji="0" lang="it-IT" altLang="it-IT" sz="22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it-IT" altLang="it-IT" sz="2200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1" name="Text Box 1066"/>
          <p:cNvSpPr txBox="1">
            <a:spLocks noChangeArrowheads="1"/>
          </p:cNvSpPr>
          <p:nvPr/>
        </p:nvSpPr>
        <p:spPr bwMode="auto">
          <a:xfrm>
            <a:off x="8153400" y="8355013"/>
            <a:ext cx="3652838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it-IT" altLang="it-IT" sz="3600" b="1" i="1">
              <a:latin typeface="Bangle"/>
            </a:endParaRPr>
          </a:p>
        </p:txBody>
      </p:sp>
      <p:sp>
        <p:nvSpPr>
          <p:cNvPr id="48132" name="CasellaDiTesto 1"/>
          <p:cNvSpPr txBox="1">
            <a:spLocks noChangeArrowheads="1"/>
          </p:cNvSpPr>
          <p:nvPr/>
        </p:nvSpPr>
        <p:spPr bwMode="auto">
          <a:xfrm>
            <a:off x="2808507" y="201613"/>
            <a:ext cx="6248949" cy="7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“sensi </a:t>
            </a:r>
            <a:r>
              <a:rPr lang="it-IT" altLang="it-IT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mancanti” (a noi)</a:t>
            </a:r>
            <a:endParaRPr lang="it-IT" alt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133" name="CasellaDiTesto 1"/>
          <p:cNvSpPr txBox="1">
            <a:spLocks noChangeArrowheads="1"/>
          </p:cNvSpPr>
          <p:nvPr/>
        </p:nvSpPr>
        <p:spPr bwMode="auto">
          <a:xfrm>
            <a:off x="-38100" y="877888"/>
            <a:ext cx="99298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it-IT" altLang="it-IT" dirty="0"/>
              <a:t>Senso </a:t>
            </a:r>
            <a:r>
              <a:rPr lang="it-IT" altLang="it-IT" dirty="0" smtClean="0"/>
              <a:t>«magnetico»</a:t>
            </a:r>
            <a:endParaRPr lang="it-IT" altLang="it-IT" dirty="0"/>
          </a:p>
          <a:p>
            <a:r>
              <a:rPr lang="it-IT" altLang="it-IT" dirty="0"/>
              <a:t>Il campo magnetico è prodotto da un movimento di cariche elettriche</a:t>
            </a:r>
          </a:p>
          <a:p>
            <a:endParaRPr lang="it-IT" altLang="it-IT" dirty="0"/>
          </a:p>
          <a:p>
            <a:endParaRPr lang="it-IT" altLang="it-IT" dirty="0"/>
          </a:p>
          <a:p>
            <a:endParaRPr lang="it-IT" altLang="it-IT" dirty="0"/>
          </a:p>
        </p:txBody>
      </p:sp>
      <p:pic>
        <p:nvPicPr>
          <p:cNvPr id="48134" name="Picture 9" descr="Risultati immagini per limatura e campo magnet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993900"/>
            <a:ext cx="41084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11" descr="Risultati immagini per elettrocalamita e limatu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1709738"/>
            <a:ext cx="2592388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13" descr="Risultati immagini per elettroni deviati da un campo magneti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4335463"/>
            <a:ext cx="360203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031"/>
          <p:cNvSpPr txBox="1">
            <a:spLocks noChangeArrowheads="1"/>
          </p:cNvSpPr>
          <p:nvPr/>
        </p:nvSpPr>
        <p:spPr bwMode="auto">
          <a:xfrm>
            <a:off x="4833938" y="2500313"/>
            <a:ext cx="185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kumimoji="0" lang="it-IT" altLang="it-IT" sz="22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it-IT" altLang="it-IT" sz="2200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Text Box 1066"/>
          <p:cNvSpPr txBox="1">
            <a:spLocks noChangeArrowheads="1"/>
          </p:cNvSpPr>
          <p:nvPr/>
        </p:nvSpPr>
        <p:spPr bwMode="auto">
          <a:xfrm>
            <a:off x="685800" y="4648200"/>
            <a:ext cx="883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it-IT" altLang="it-IT" sz="3600" b="1" i="1">
              <a:latin typeface="Bangle"/>
            </a:endParaRPr>
          </a:p>
        </p:txBody>
      </p:sp>
      <p:sp>
        <p:nvSpPr>
          <p:cNvPr id="9220" name="Rettangolo 1"/>
          <p:cNvSpPr>
            <a:spLocks noChangeArrowheads="1"/>
          </p:cNvSpPr>
          <p:nvPr/>
        </p:nvSpPr>
        <p:spPr bwMode="auto">
          <a:xfrm>
            <a:off x="685800" y="260350"/>
            <a:ext cx="8839200" cy="607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FISICA  I</a:t>
            </a:r>
            <a:r>
              <a:rPr lang="it-IT" alt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alt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nostri sensi </a:t>
            </a:r>
            <a:r>
              <a:rPr lang="it-IT" alt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oltre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altLang="it-IT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Gli </a:t>
            </a:r>
            <a:r>
              <a:rPr lang="it-IT" altLang="it-IT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esseri </a:t>
            </a:r>
            <a:r>
              <a:rPr lang="it-IT" altLang="it-IT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viventi ricevono continuamente messaggi di vario tipo dall’ambiente in cui vivono. In base al «tipo di messaggio» ricevuto è possibile individuare quelli che chiamiamo «i sensi», nell’uomo cinque. L’invenzione </a:t>
            </a:r>
            <a:r>
              <a:rPr lang="it-IT" altLang="it-IT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 strumenti (non esclusiva degli esseri umani) consente di andare oltre le potenzialità dei sensi naturali e, anche, “inventare” nuovi sensi che non abbiamo. Le moderne conoscenze scientifiche e tecnologie </a:t>
            </a:r>
            <a:r>
              <a:rPr lang="it-IT" altLang="it-IT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aprono </a:t>
            </a:r>
            <a:r>
              <a:rPr lang="it-IT" altLang="it-IT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nuove prospettive, inimmaginabili per molti di noi, su realtà lontanissime dalla scala umana, su orizzonti di esplorazione che si spingono oltre ciò che conosciamo e comprendiamo in modo diretto. Il modo con cui riusciamo a percepire e misurare il mondo influenza così anche la nostra capacità di immaginare il passato e il futuro di ciò che ci circonda attualmente. </a:t>
            </a:r>
            <a:endParaRPr lang="it-IT" alt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visione oltre “l’occhio nudo</a:t>
            </a:r>
            <a:r>
              <a:rPr lang="it-IT" altLang="it-IT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it-IT" altLang="it-IT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L’udito oltre gli infra e gli ultrasuoni </a:t>
            </a:r>
            <a:endParaRPr lang="it-IT" altLang="it-IT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tatto: conoscere toccando e non toccando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“sensi mancanti” </a:t>
            </a:r>
            <a:endParaRPr lang="it-IT" altLang="it-IT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gusto: naturale o artificiale? </a:t>
            </a:r>
            <a:r>
              <a:rPr lang="it-IT" alt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(chimica/scienze </a:t>
            </a:r>
            <a:r>
              <a:rPr lang="it-IT" altLang="it-IT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</a:t>
            </a:r>
            <a:r>
              <a:rPr lang="it-IT" altLang="it-I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it-IT" altLang="it-IT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senso del tempo </a:t>
            </a:r>
            <a:r>
              <a:rPr lang="it-IT" alt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(geologia)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031"/>
          <p:cNvSpPr txBox="1">
            <a:spLocks noChangeArrowheads="1"/>
          </p:cNvSpPr>
          <p:nvPr/>
        </p:nvSpPr>
        <p:spPr bwMode="auto">
          <a:xfrm>
            <a:off x="4833938" y="2500313"/>
            <a:ext cx="185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kumimoji="0" lang="it-IT" altLang="it-IT" sz="22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it-IT" altLang="it-IT" sz="2200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9" name="Text Box 1066"/>
          <p:cNvSpPr txBox="1">
            <a:spLocks noChangeArrowheads="1"/>
          </p:cNvSpPr>
          <p:nvPr/>
        </p:nvSpPr>
        <p:spPr bwMode="auto">
          <a:xfrm>
            <a:off x="8153400" y="8355013"/>
            <a:ext cx="3652838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it-IT" altLang="it-IT" sz="3600" b="1" i="1">
              <a:latin typeface="Bangle"/>
            </a:endParaRPr>
          </a:p>
        </p:txBody>
      </p:sp>
      <p:sp>
        <p:nvSpPr>
          <p:cNvPr id="50180" name="CasellaDiTesto 1"/>
          <p:cNvSpPr txBox="1">
            <a:spLocks noChangeArrowheads="1"/>
          </p:cNvSpPr>
          <p:nvPr/>
        </p:nvSpPr>
        <p:spPr bwMode="auto">
          <a:xfrm>
            <a:off x="3329133" y="201613"/>
            <a:ext cx="3009606" cy="7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sesto senso</a:t>
            </a:r>
            <a:endParaRPr lang="it-IT" altLang="it-IT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0181" name="Picture 2" descr="Risultati immagini per campo magnet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1281113"/>
            <a:ext cx="286861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4" descr="Risultati immagini per animali che si orientano col campo magneti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1985963"/>
            <a:ext cx="2819400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6" descr="Risultati immagini per squali campo elettric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9" y="3946525"/>
            <a:ext cx="2906712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8" descr="Immagine correlat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4741863"/>
            <a:ext cx="3221038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5" name="CasellaDiTesto 1"/>
          <p:cNvSpPr txBox="1">
            <a:spLocks noChangeArrowheads="1"/>
          </p:cNvSpPr>
          <p:nvPr/>
        </p:nvSpPr>
        <p:spPr bwMode="auto">
          <a:xfrm>
            <a:off x="3440113" y="1481138"/>
            <a:ext cx="6116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it-IT" altLang="it-IT"/>
              <a:t>Il senso magnetico degli animali migratori</a:t>
            </a:r>
          </a:p>
        </p:txBody>
      </p:sp>
      <p:sp>
        <p:nvSpPr>
          <p:cNvPr id="50186" name="CasellaDiTesto 11"/>
          <p:cNvSpPr txBox="1">
            <a:spLocks noChangeArrowheads="1"/>
          </p:cNvSpPr>
          <p:nvPr/>
        </p:nvSpPr>
        <p:spPr bwMode="auto">
          <a:xfrm>
            <a:off x="2936875" y="3946525"/>
            <a:ext cx="5064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it-IT" altLang="it-IT"/>
              <a:t>Il senso elettrico dei pesci di mare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468937" y="6411912"/>
            <a:ext cx="4281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</a:t>
            </a:r>
            <a:r>
              <a:rPr lang="it-IT" dirty="0" smtClean="0"/>
              <a:t>a attraverso gli strumenti…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031"/>
          <p:cNvSpPr txBox="1">
            <a:spLocks noChangeArrowheads="1"/>
          </p:cNvSpPr>
          <p:nvPr/>
        </p:nvSpPr>
        <p:spPr bwMode="auto">
          <a:xfrm>
            <a:off x="4833938" y="2500313"/>
            <a:ext cx="185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kumimoji="0" lang="it-IT" altLang="it-IT" sz="22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it-IT" altLang="it-IT" sz="2200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Text Box 1066"/>
          <p:cNvSpPr txBox="1">
            <a:spLocks noChangeArrowheads="1"/>
          </p:cNvSpPr>
          <p:nvPr/>
        </p:nvSpPr>
        <p:spPr bwMode="auto">
          <a:xfrm>
            <a:off x="8153400" y="8355013"/>
            <a:ext cx="3652838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it-IT" altLang="it-IT" sz="3600" b="1" i="1">
              <a:latin typeface="Bangle"/>
            </a:endParaRPr>
          </a:p>
        </p:txBody>
      </p:sp>
      <p:sp>
        <p:nvSpPr>
          <p:cNvPr id="54276" name="CasellaDiTesto 1"/>
          <p:cNvSpPr txBox="1">
            <a:spLocks noChangeArrowheads="1"/>
          </p:cNvSpPr>
          <p:nvPr/>
        </p:nvSpPr>
        <p:spPr bwMode="auto">
          <a:xfrm>
            <a:off x="344488" y="188640"/>
            <a:ext cx="9271945" cy="174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Esperimento 1: ottica e lenti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Scopo: sperimentare le proprietà delle lenti e costruire un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it-IT" altLang="it-I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it-IT" altLang="it-IT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icroscopio orizzontale»</a:t>
            </a:r>
            <a:endParaRPr lang="it-IT" altLang="it-IT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025691" y="2132856"/>
            <a:ext cx="7909538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I RAGGI LUMINOSI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-La luce è un’onda piccola piccola, che trattiamo come un raggio</a:t>
            </a: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OTTICA GEOMETRICA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-legge della riflessione </a:t>
            </a: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-legge della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rifrazione</a:t>
            </a: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LENTI CONVERGENTI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-Fuoco</a:t>
            </a: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-Immagini reali e virtuali</a:t>
            </a: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-Funzionamento della lente in relazione alla posizione della sorgente rispetto al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fuoco</a:t>
            </a: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SISTEMI DI LENTI CONVERGENTI: IL MICROSCOPIO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-due lenti convergenti</a:t>
            </a: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-il microscopio “orizzontale”</a:t>
            </a: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031"/>
          <p:cNvSpPr txBox="1">
            <a:spLocks noChangeArrowheads="1"/>
          </p:cNvSpPr>
          <p:nvPr/>
        </p:nvSpPr>
        <p:spPr bwMode="auto">
          <a:xfrm>
            <a:off x="4833938" y="2500313"/>
            <a:ext cx="185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kumimoji="0" lang="it-IT" altLang="it-IT" sz="22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it-IT" altLang="it-IT" sz="2200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Text Box 1066"/>
          <p:cNvSpPr txBox="1">
            <a:spLocks noChangeArrowheads="1"/>
          </p:cNvSpPr>
          <p:nvPr/>
        </p:nvSpPr>
        <p:spPr bwMode="auto">
          <a:xfrm>
            <a:off x="8153400" y="8355013"/>
            <a:ext cx="3652838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it-IT" altLang="it-IT" sz="3600" b="1" i="1">
              <a:latin typeface="Bangle"/>
            </a:endParaRPr>
          </a:p>
        </p:txBody>
      </p:sp>
      <p:sp>
        <p:nvSpPr>
          <p:cNvPr id="54276" name="CasellaDiTesto 1"/>
          <p:cNvSpPr txBox="1">
            <a:spLocks noChangeArrowheads="1"/>
          </p:cNvSpPr>
          <p:nvPr/>
        </p:nvSpPr>
        <p:spPr bwMode="auto">
          <a:xfrm>
            <a:off x="53027" y="0"/>
            <a:ext cx="9561848" cy="174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Esperimento 2: la fotoconducibilità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Scopo: sperimentare la fotoconducibilità e la trasduzione optoelettronica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altLang="it-IT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ttraverso un diodo a semiconduttore </a:t>
            </a:r>
            <a:endParaRPr lang="it-IT" altLang="it-IT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36929" y="1916832"/>
            <a:ext cx="9060365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COS’E’ la FOTOCONDUCIBILITA’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L’esposizione alla luce, sotto certe condizioni, può modificare la conducibilità elettrica di un solido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MISURA 1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-misura della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fotocorrente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funzione del potenziale applicato al circuito </a:t>
            </a:r>
          </a:p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condizioni di irraggiamento costante. </a:t>
            </a: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MISURA 2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-misura della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fotocorrente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in funzione del potenziale applicato al circuito </a:t>
            </a: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in condizioni di irraggiamento costante. </a:t>
            </a: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5783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031"/>
          <p:cNvSpPr txBox="1">
            <a:spLocks noChangeArrowheads="1"/>
          </p:cNvSpPr>
          <p:nvPr/>
        </p:nvSpPr>
        <p:spPr bwMode="auto">
          <a:xfrm>
            <a:off x="4833938" y="2500313"/>
            <a:ext cx="185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kumimoji="0" lang="it-IT" altLang="it-IT" sz="22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it-IT" altLang="it-IT" sz="2200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Text Box 1066"/>
          <p:cNvSpPr txBox="1">
            <a:spLocks noChangeArrowheads="1"/>
          </p:cNvSpPr>
          <p:nvPr/>
        </p:nvSpPr>
        <p:spPr bwMode="auto">
          <a:xfrm>
            <a:off x="8153400" y="8355013"/>
            <a:ext cx="3652838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it-IT" altLang="it-IT" sz="3600" b="1" i="1">
              <a:latin typeface="Bangle"/>
            </a:endParaRPr>
          </a:p>
        </p:txBody>
      </p:sp>
      <p:sp>
        <p:nvSpPr>
          <p:cNvPr id="54276" name="CasellaDiTesto 1"/>
          <p:cNvSpPr txBox="1">
            <a:spLocks noChangeArrowheads="1"/>
          </p:cNvSpPr>
          <p:nvPr/>
        </p:nvSpPr>
        <p:spPr bwMode="auto">
          <a:xfrm>
            <a:off x="-87560" y="0"/>
            <a:ext cx="9865096" cy="164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Esperimento 3: acustica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Scopo: studiare le proprietà del suono all’interno di un tubo di risonanza attraverso la trasduzione acustoelettrica</a:t>
            </a:r>
            <a:endParaRPr lang="it-IT" altLang="it-IT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52467" y="1738819"/>
            <a:ext cx="9009198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COS’E’ il SUONO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-Un’onda meccanica che trasporta energia attraverso un mezzo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L’APPARATO SPERIMENTALE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-un tubo aperto agli estremi entro il quale viene generata da un attuatore  un’onda acustica. </a:t>
            </a: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COSA SI MISURA 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misurerete la posizione dei massimi e dei minimi dell’onda attraverso un microfono, che realizza </a:t>
            </a: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conversione dell’onda meccanica in un segnale elettrico. Questo consentirà di determinare </a:t>
            </a:r>
          </a:p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 frequenza dell’onda generata.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4191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031"/>
          <p:cNvSpPr txBox="1">
            <a:spLocks noChangeArrowheads="1"/>
          </p:cNvSpPr>
          <p:nvPr/>
        </p:nvSpPr>
        <p:spPr bwMode="auto">
          <a:xfrm>
            <a:off x="4833938" y="2500313"/>
            <a:ext cx="185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kumimoji="0" lang="it-IT" altLang="it-IT" sz="22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it-IT" altLang="it-IT" sz="2200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Text Box 1066"/>
          <p:cNvSpPr txBox="1">
            <a:spLocks noChangeArrowheads="1"/>
          </p:cNvSpPr>
          <p:nvPr/>
        </p:nvSpPr>
        <p:spPr bwMode="auto">
          <a:xfrm>
            <a:off x="8153400" y="8355013"/>
            <a:ext cx="3652838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it-IT" altLang="it-IT" sz="3600" b="1" i="1">
              <a:latin typeface="Bangle"/>
            </a:endParaRPr>
          </a:p>
        </p:txBody>
      </p:sp>
      <p:sp>
        <p:nvSpPr>
          <p:cNvPr id="54276" name="CasellaDiTesto 1"/>
          <p:cNvSpPr txBox="1">
            <a:spLocks noChangeArrowheads="1"/>
          </p:cNvSpPr>
          <p:nvPr/>
        </p:nvSpPr>
        <p:spPr bwMode="auto">
          <a:xfrm>
            <a:off x="452876" y="0"/>
            <a:ext cx="8762142" cy="224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Esperimento 4: acustica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Scopo: sperimentare le proprietà del suono attraverso </a:t>
            </a:r>
            <a:r>
              <a:rPr lang="it-IT" altLang="it-I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it-IT" altLang="it-IT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sonometro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attraverso </a:t>
            </a:r>
            <a:r>
              <a:rPr lang="it-IT" altLang="it-I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trasduzione acustoelettrica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altLang="it-IT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34844" y="2512423"/>
            <a:ext cx="974497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COS’E’ il SUONO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-Un’onda meccanica che trasporta energia attraverso un mezzo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L’APPARATO SPERIMENTALE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-alcune corde che potrete tendere tra due estremi fissi, con la possibilità d variare  lunghezza e tensione. </a:t>
            </a: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COSA SI MISURA 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-determinerete sotto quali condizioni sperimentali due corde diverse possono emettere lo stesso suono.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86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031"/>
          <p:cNvSpPr txBox="1">
            <a:spLocks noChangeArrowheads="1"/>
          </p:cNvSpPr>
          <p:nvPr/>
        </p:nvSpPr>
        <p:spPr bwMode="auto">
          <a:xfrm>
            <a:off x="4833938" y="2500313"/>
            <a:ext cx="185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kumimoji="0" lang="it-IT" altLang="it-IT" sz="22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0" lang="it-IT" altLang="it-IT" sz="2200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Text Box 1066"/>
          <p:cNvSpPr txBox="1">
            <a:spLocks noChangeArrowheads="1"/>
          </p:cNvSpPr>
          <p:nvPr/>
        </p:nvSpPr>
        <p:spPr bwMode="auto">
          <a:xfrm>
            <a:off x="8153400" y="8355013"/>
            <a:ext cx="3652838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it-IT" altLang="it-IT" sz="3600" b="1" i="1">
              <a:latin typeface="Bangle"/>
            </a:endParaRPr>
          </a:p>
        </p:txBody>
      </p:sp>
      <p:sp>
        <p:nvSpPr>
          <p:cNvPr id="54276" name="CasellaDiTesto 1"/>
          <p:cNvSpPr txBox="1">
            <a:spLocks noChangeArrowheads="1"/>
          </p:cNvSpPr>
          <p:nvPr/>
        </p:nvSpPr>
        <p:spPr bwMode="auto">
          <a:xfrm>
            <a:off x="200472" y="0"/>
            <a:ext cx="9705527" cy="224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742950" indent="-28575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marL="11430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marL="16002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marL="2057400" indent="-228600"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Esperimento 5: sesto senso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Scopo: sperimentare la legge dell’induzione </a:t>
            </a:r>
            <a:r>
              <a:rPr lang="it-IT" altLang="it-IT" sz="24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e.m</a:t>
            </a:r>
            <a:r>
              <a:rPr lang="it-IT" altLang="it-IT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(possibile meccanismo alla base dell’orientamento animale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altLang="it-IT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sulla base del campo magnetico terrestre)</a:t>
            </a:r>
            <a:endParaRPr lang="it-IT" altLang="it-IT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89492" y="2510524"/>
            <a:ext cx="874867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COS’E’ l’ INDUZIONE EM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-Un flusso di campo magnetico variabile nel tempo produce una corrente elettrica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L’APPARATO SPERIMENTALE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-un avvolgimento di spire viene mosso a velocità costante nel campo magnetico </a:t>
            </a:r>
          </a:p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generato da un tappeto di magneti. </a:t>
            </a: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COSA SI MISURA 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misurerete B, v, la corrente i e verificherete la validità della formula teorica (legge di Faraday).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4547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 flipH="1">
            <a:off x="-1773" y="934111"/>
            <a:ext cx="9561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La «sensibilità» si deve alla presenza dei recettori, che sono cellule specializzate nella captazione  di un «segnale» e della sua conversione in un impulso elettrico.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2856"/>
            <a:ext cx="9480376" cy="385026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76536" y="0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Trasduzione elettrica …. la prima ad usarla è la Natura</a:t>
            </a:r>
          </a:p>
        </p:txBody>
      </p:sp>
    </p:spTree>
    <p:extLst>
      <p:ext uri="{BB962C8B-B14F-4D97-AF65-F5344CB8AC3E}">
        <p14:creationId xmlns:p14="http://schemas.microsoft.com/office/powerpoint/2010/main" val="240413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62" y="0"/>
            <a:ext cx="86662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63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Risultati immagini per il sistema nervo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484784"/>
            <a:ext cx="4581525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0" name="Picture 6" descr="Risultati immagini per il sistema nervos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16" y="1196752"/>
            <a:ext cx="4388501" cy="51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510753" y="260648"/>
            <a:ext cx="4226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Cosa sta dietro ai recettori? </a:t>
            </a:r>
          </a:p>
        </p:txBody>
      </p:sp>
    </p:spTree>
    <p:extLst>
      <p:ext uri="{BB962C8B-B14F-4D97-AF65-F5344CB8AC3E}">
        <p14:creationId xmlns:p14="http://schemas.microsoft.com/office/powerpoint/2010/main" val="375586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904" y="3984872"/>
            <a:ext cx="5616833" cy="287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88640"/>
            <a:ext cx="5328592" cy="374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224808" y="0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Il «mattone» del sistema nervoso: il neurone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566" name="Picture 6" descr="Risultati immagini per assone corrente di dispersi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165" y="1556792"/>
            <a:ext cx="426810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23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Risultati immagini per ass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32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52" y="2684190"/>
            <a:ext cx="7861799" cy="348499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744" y="188640"/>
            <a:ext cx="416242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31275"/>
      </p:ext>
    </p:extLst>
  </p:cSld>
  <p:clrMapOvr>
    <a:masterClrMapping/>
  </p:clrMapOvr>
</p:sld>
</file>

<file path=ppt/theme/theme1.xml><?xml version="1.0" encoding="utf-8"?>
<a:theme xmlns:a="http://schemas.openxmlformats.org/drawingml/2006/main" name="gsmc_frame">
  <a:themeElements>
    <a:clrScheme name="gsmc_frame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gsmc_frame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3366FF">
                <a:gamma/>
                <a:shade val="46275"/>
                <a:invGamma/>
              </a:srgbClr>
            </a:gs>
            <a:gs pos="50000">
              <a:srgbClr val="3366FF"/>
            </a:gs>
            <a:gs pos="100000">
              <a:srgbClr val="3366FF">
                <a:gamma/>
                <a:shade val="46275"/>
                <a:invGamma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333399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3366FF">
                <a:gamma/>
                <a:shade val="46275"/>
                <a:invGamma/>
              </a:srgbClr>
            </a:gs>
            <a:gs pos="50000">
              <a:srgbClr val="3366FF"/>
            </a:gs>
            <a:gs pos="100000">
              <a:srgbClr val="3366FF">
                <a:gamma/>
                <a:shade val="46275"/>
                <a:invGamma/>
              </a:srgb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333399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gsmc_frame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mc_frame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mc_fram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mc_frame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mc_frame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mc_frame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mc_frame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C:\Programmi\Microsoft Office\Modelli\gsmc_frame.pot</Template>
  <TotalTime>26388</TotalTime>
  <Words>802</Words>
  <Application>Microsoft Office PowerPoint</Application>
  <PresentationFormat>A4 (21x29,7 cm)</PresentationFormat>
  <Paragraphs>179</Paragraphs>
  <Slides>35</Slides>
  <Notes>26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6" baseType="lpstr">
      <vt:lpstr>Arial Unicode MS</vt:lpstr>
      <vt:lpstr>Arial</vt:lpstr>
      <vt:lpstr>Arial Black</vt:lpstr>
      <vt:lpstr>Bangle</vt:lpstr>
      <vt:lpstr>Calibri</vt:lpstr>
      <vt:lpstr>Helvetica Neue Light</vt:lpstr>
      <vt:lpstr>Monotype Sorts</vt:lpstr>
      <vt:lpstr>Tahoma</vt:lpstr>
      <vt:lpstr>Times New Roman</vt:lpstr>
      <vt:lpstr>Trebuchet MS</vt:lpstr>
      <vt:lpstr>gsmc_frame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Dip. Fisica - Univ. Modena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Gruppo Simulaz. Monte Carlo</dc:creator>
  <cp:lastModifiedBy>brunetti</cp:lastModifiedBy>
  <cp:revision>638</cp:revision>
  <cp:lastPrinted>2000-05-16T19:20:56Z</cp:lastPrinted>
  <dcterms:created xsi:type="dcterms:W3CDTF">1999-07-06T09:09:40Z</dcterms:created>
  <dcterms:modified xsi:type="dcterms:W3CDTF">2018-12-07T17:09:45Z</dcterms:modified>
</cp:coreProperties>
</file>