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50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4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01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5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5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3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2986928" y="66554"/>
            <a:ext cx="6606251" cy="1060796"/>
            <a:chOff x="2332009" y="66554"/>
            <a:chExt cx="8004744" cy="1211680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577" y="166896"/>
              <a:ext cx="930285" cy="1010995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862" y="66554"/>
              <a:ext cx="1115428" cy="1115428"/>
            </a:xfrm>
            <a:prstGeom prst="rect">
              <a:avLst/>
            </a:prstGeom>
          </p:spPr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8179" y="66554"/>
              <a:ext cx="1248398" cy="1211680"/>
            </a:xfrm>
            <a:prstGeom prst="rect">
              <a:avLst/>
            </a:prstGeom>
          </p:spPr>
        </p:pic>
        <p:pic>
          <p:nvPicPr>
            <p:cNvPr id="1026" name="Picture 2" descr="Piano Lauree Scientifiche (PLS) | DST Unisanni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009" y="165521"/>
              <a:ext cx="1594804" cy="8970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asellaDiTesto 5"/>
            <p:cNvSpPr txBox="1"/>
            <p:nvPr/>
          </p:nvSpPr>
          <p:spPr>
            <a:xfrm>
              <a:off x="7112290" y="165521"/>
              <a:ext cx="3224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Il Sapere aumenta</a:t>
              </a:r>
            </a:p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 il sapore - FISICA</a:t>
              </a:r>
              <a:endParaRPr lang="it-IT" b="1" dirty="0">
                <a:solidFill>
                  <a:srgbClr val="00B050"/>
                </a:solidFill>
                <a:latin typeface="Agency FB" panose="020B0503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/>
              <p:cNvSpPr txBox="1"/>
              <p:nvPr/>
            </p:nvSpPr>
            <p:spPr>
              <a:xfrm>
                <a:off x="2268622" y="1064059"/>
                <a:ext cx="748575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800" b="1" dirty="0" smtClean="0">
                    <a:solidFill>
                      <a:srgbClr val="00B050"/>
                    </a:solidFill>
                    <a:latin typeface="Agency FB" panose="020B0503020202020204" pitchFamily="34" charset="0"/>
                  </a:rPr>
                  <a:t>Gli strumenti dello Chef: l’azoto liquido (</a:t>
                </a:r>
                <a14:m>
                  <m:oMath xmlns:m="http://schemas.openxmlformats.org/officeDocument/2006/math">
                    <m:r>
                      <a:rPr lang="it-IT" sz="28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it-IT" sz="2800" b="1" dirty="0" smtClean="0">
                    <a:solidFill>
                      <a:srgbClr val="00B050"/>
                    </a:solidFill>
                    <a:latin typeface="Agency FB" panose="020B0503020202020204" pitchFamily="34" charset="0"/>
                  </a:rPr>
                  <a:t>1990)</a:t>
                </a:r>
                <a:endParaRPr lang="it-IT" sz="2800" b="1" dirty="0">
                  <a:solidFill>
                    <a:srgbClr val="00B050"/>
                  </a:solidFill>
                  <a:latin typeface="Agency FB" panose="020B0503020202020204" pitchFamily="34" charset="0"/>
                </a:endParaRPr>
              </a:p>
            </p:txBody>
          </p:sp>
        </mc:Choice>
        <mc:Fallback xmlns="">
          <p:sp>
            <p:nvSpPr>
              <p:cNvPr id="7" name="CasellaDiTes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622" y="1064059"/>
                <a:ext cx="7485759" cy="523220"/>
              </a:xfrm>
              <a:prstGeom prst="rect">
                <a:avLst/>
              </a:prstGeom>
              <a:blipFill>
                <a:blip r:embed="rId6"/>
                <a:stretch>
                  <a:fillRect l="-1629" t="-14118" b="-3176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asellaDiTesto 7"/>
          <p:cNvSpPr txBox="1"/>
          <p:nvPr/>
        </p:nvSpPr>
        <p:spPr>
          <a:xfrm>
            <a:off x="552492" y="1608254"/>
            <a:ext cx="1070222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 COSA SERVE</a:t>
            </a:r>
            <a:r>
              <a:rPr lang="it-IT" dirty="0" smtClean="0"/>
              <a:t>: L‘Azoto è </a:t>
            </a:r>
            <a:r>
              <a:rPr lang="it-IT" dirty="0"/>
              <a:t>un gas incolore, inodore, insapore e </a:t>
            </a:r>
            <a:r>
              <a:rPr lang="it-IT" dirty="0" smtClean="0"/>
              <a:t>inerte e </a:t>
            </a:r>
            <a:r>
              <a:rPr lang="it-IT" dirty="0"/>
              <a:t>uno dei principali </a:t>
            </a:r>
            <a:endParaRPr lang="it-IT" dirty="0" smtClean="0"/>
          </a:p>
          <a:p>
            <a:r>
              <a:rPr lang="it-IT" dirty="0" smtClean="0"/>
              <a:t>elementi </a:t>
            </a:r>
            <a:r>
              <a:rPr lang="it-IT" dirty="0"/>
              <a:t>costituenti </a:t>
            </a:r>
            <a:r>
              <a:rPr lang="it-IT" dirty="0" smtClean="0"/>
              <a:t>dell’aria che </a:t>
            </a:r>
            <a:r>
              <a:rPr lang="it-IT" dirty="0"/>
              <a:t>respiriamo </a:t>
            </a:r>
            <a:r>
              <a:rPr lang="it-IT" dirty="0" smtClean="0"/>
              <a:t>(20,95</a:t>
            </a:r>
            <a:r>
              <a:rPr lang="it-IT" dirty="0"/>
              <a:t>% di ossigeno </a:t>
            </a:r>
            <a:r>
              <a:rPr lang="it-IT" dirty="0" smtClean="0"/>
              <a:t>e </a:t>
            </a:r>
            <a:r>
              <a:rPr lang="it-IT" dirty="0"/>
              <a:t>78,09% di </a:t>
            </a:r>
            <a:r>
              <a:rPr lang="it-IT" dirty="0" smtClean="0"/>
              <a:t>Azoto). </a:t>
            </a:r>
          </a:p>
          <a:p>
            <a:r>
              <a:rPr lang="it-IT" dirty="0" smtClean="0"/>
              <a:t>L’Azoto </a:t>
            </a:r>
            <a:r>
              <a:rPr lang="it-IT" dirty="0"/>
              <a:t>ha un punto di ebollizione a -195,82 °C. Venne ridotto allo stato </a:t>
            </a:r>
          </a:p>
          <a:p>
            <a:r>
              <a:rPr lang="it-IT" dirty="0"/>
              <a:t>liquido per compressione per la prima volta nel 1883. Messo sotto pressione, una volta liberato, </a:t>
            </a:r>
          </a:p>
          <a:p>
            <a:r>
              <a:rPr lang="it-IT" dirty="0"/>
              <a:t>assorbe grandi quantità di calore per poter evaporare, producendo fumo bianco e pulito a contatto </a:t>
            </a:r>
          </a:p>
          <a:p>
            <a:r>
              <a:rPr lang="it-IT" dirty="0"/>
              <a:t>con l’aria. L’Azoto liquido può essere utilizzato come potente refrigerante. </a:t>
            </a:r>
            <a:endParaRPr lang="it-IT" dirty="0" smtClean="0"/>
          </a:p>
        </p:txBody>
      </p:sp>
      <p:sp>
        <p:nvSpPr>
          <p:cNvPr id="10" name="CasellaDiTesto 9"/>
          <p:cNvSpPr txBox="1"/>
          <p:nvPr/>
        </p:nvSpPr>
        <p:spPr>
          <a:xfrm>
            <a:off x="569335" y="3359530"/>
            <a:ext cx="11187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COME FUNZIONA</a:t>
            </a:r>
            <a:r>
              <a:rPr lang="it-IT" dirty="0"/>
              <a:t>: </a:t>
            </a:r>
            <a:r>
              <a:rPr lang="it-IT" dirty="0" smtClean="0"/>
              <a:t>I cristalli di ghiaccio che si formano durante il raffreddamento sono microscopici, </a:t>
            </a:r>
          </a:p>
          <a:p>
            <a:r>
              <a:rPr lang="it-IT" dirty="0" smtClean="0"/>
              <a:t>impalpabili, e non sottraggono calore alla lingua e al palato, producendo  </a:t>
            </a:r>
            <a:r>
              <a:rPr lang="it-IT" dirty="0"/>
              <a:t>sapori </a:t>
            </a:r>
            <a:r>
              <a:rPr lang="it-IT" dirty="0" smtClean="0"/>
              <a:t>più intensi e consistenze </a:t>
            </a:r>
          </a:p>
          <a:p>
            <a:r>
              <a:rPr lang="it-IT" dirty="0"/>
              <a:t>p</a:t>
            </a:r>
            <a:r>
              <a:rPr lang="it-IT" dirty="0" smtClean="0"/>
              <a:t>iù cremose rispetto ai cibi refrigerati tradizionalmente.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468203" y="6089657"/>
            <a:ext cx="11045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LIMITI</a:t>
            </a:r>
            <a:r>
              <a:rPr lang="it-IT" dirty="0" smtClean="0"/>
              <a:t>: può causare ustioni da freddo e va maneggiato con cura. I recipienti per contenerlo sono costosi.</a:t>
            </a:r>
          </a:p>
          <a:p>
            <a:r>
              <a:rPr lang="it-IT" dirty="0" smtClean="0"/>
              <a:t>L’alimento va consumato appena prodotto. Il costo del cibo così preparato è più elevato.</a:t>
            </a:r>
          </a:p>
        </p:txBody>
      </p:sp>
      <p:pic>
        <p:nvPicPr>
          <p:cNvPr id="4" name="Picture 2" descr="Azoto e Ghiaccio Secco - Arctic Event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095" y="4239971"/>
            <a:ext cx="2478417" cy="185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Treviglio si mangia gelato all'azotoTemperature glaciali ma gusto  assicurato - Italia a Tavol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6357" y="4250843"/>
            <a:ext cx="1811053" cy="1811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067" y="4414335"/>
            <a:ext cx="2159735" cy="1619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</TotalTime>
  <Words>193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Agency FB</vt:lpstr>
      <vt:lpstr>Arial</vt:lpstr>
      <vt:lpstr>Cambria Math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Brunetti</dc:creator>
  <cp:lastModifiedBy>Brunetti</cp:lastModifiedBy>
  <cp:revision>15</cp:revision>
  <dcterms:created xsi:type="dcterms:W3CDTF">2022-08-25T14:49:14Z</dcterms:created>
  <dcterms:modified xsi:type="dcterms:W3CDTF">2022-09-26T13:35:53Z</dcterms:modified>
</cp:coreProperties>
</file>