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3" autoAdjust="0"/>
    <p:restoredTop sz="94660"/>
  </p:normalViewPr>
  <p:slideViewPr>
    <p:cSldViewPr snapToGrid="0">
      <p:cViewPr varScale="1">
        <p:scale>
          <a:sx n="58" d="100"/>
          <a:sy n="58" d="100"/>
        </p:scale>
        <p:origin x="19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205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551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055016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50148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190104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13548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8/27/2022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6584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2169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6349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608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8/27/2022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1659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8/27/2022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3839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8/27/2022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2042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8/27/2022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7900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8/27/2022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6531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1187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8/27/2022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49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  <p:sldLayoutId id="214748371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uppo 12"/>
          <p:cNvGrpSpPr/>
          <p:nvPr/>
        </p:nvGrpSpPr>
        <p:grpSpPr>
          <a:xfrm>
            <a:off x="2986928" y="66554"/>
            <a:ext cx="6606251" cy="1060796"/>
            <a:chOff x="2332009" y="66554"/>
            <a:chExt cx="8004744" cy="1211680"/>
          </a:xfrm>
        </p:grpSpPr>
        <p:pic>
          <p:nvPicPr>
            <p:cNvPr id="2" name="Immagine 1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66577" y="166896"/>
              <a:ext cx="930285" cy="1010995"/>
            </a:xfrm>
            <a:prstGeom prst="rect">
              <a:avLst/>
            </a:prstGeom>
          </p:spPr>
        </p:pic>
        <p:pic>
          <p:nvPicPr>
            <p:cNvPr id="3" name="Immagine 2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96862" y="66554"/>
              <a:ext cx="1115428" cy="1115428"/>
            </a:xfrm>
            <a:prstGeom prst="rect">
              <a:avLst/>
            </a:prstGeom>
          </p:spPr>
        </p:pic>
        <p:pic>
          <p:nvPicPr>
            <p:cNvPr id="5" name="Immagine 4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8179" y="66554"/>
              <a:ext cx="1248398" cy="1211680"/>
            </a:xfrm>
            <a:prstGeom prst="rect">
              <a:avLst/>
            </a:prstGeom>
          </p:spPr>
        </p:pic>
        <p:pic>
          <p:nvPicPr>
            <p:cNvPr id="1026" name="Picture 2" descr="Piano Lauree Scientifiche (PLS) | DST Unisannio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32009" y="165521"/>
              <a:ext cx="1594804" cy="8970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CasellaDiTesto 5"/>
            <p:cNvSpPr txBox="1"/>
            <p:nvPr/>
          </p:nvSpPr>
          <p:spPr>
            <a:xfrm>
              <a:off x="7112290" y="165521"/>
              <a:ext cx="322446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b="1" dirty="0" smtClean="0">
                  <a:solidFill>
                    <a:srgbClr val="00B050"/>
                  </a:solidFill>
                  <a:latin typeface="Agency FB" panose="020B0503020202020204" pitchFamily="34" charset="0"/>
                </a:rPr>
                <a:t>Il Sapere aumenta</a:t>
              </a:r>
            </a:p>
            <a:p>
              <a:r>
                <a:rPr lang="it-IT" b="1" dirty="0" smtClean="0">
                  <a:solidFill>
                    <a:srgbClr val="00B050"/>
                  </a:solidFill>
                  <a:latin typeface="Agency FB" panose="020B0503020202020204" pitchFamily="34" charset="0"/>
                </a:rPr>
                <a:t> il sapore - FISICA</a:t>
              </a:r>
              <a:endParaRPr lang="it-IT" b="1" dirty="0">
                <a:solidFill>
                  <a:srgbClr val="00B050"/>
                </a:solidFill>
                <a:latin typeface="Agency FB" panose="020B0503020202020204" pitchFamily="34" charset="0"/>
              </a:endParaRPr>
            </a:p>
          </p:txBody>
        </p:sp>
      </p:grpSp>
      <p:sp>
        <p:nvSpPr>
          <p:cNvPr id="7" name="CasellaDiTesto 6"/>
          <p:cNvSpPr txBox="1"/>
          <p:nvPr/>
        </p:nvSpPr>
        <p:spPr>
          <a:xfrm>
            <a:off x="2268622" y="1011800"/>
            <a:ext cx="74857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 smtClean="0">
                <a:solidFill>
                  <a:srgbClr val="00B050"/>
                </a:solidFill>
                <a:latin typeface="Agency FB" panose="020B0503020202020204" pitchFamily="34" charset="0"/>
              </a:rPr>
              <a:t>Gli strumenti dello Chef: </a:t>
            </a:r>
            <a:r>
              <a:rPr lang="it-IT" sz="2800" b="1" dirty="0" smtClean="0">
                <a:solidFill>
                  <a:srgbClr val="00B050"/>
                </a:solidFill>
                <a:latin typeface="Agency FB" panose="020B0503020202020204" pitchFamily="34" charset="0"/>
              </a:rPr>
              <a:t>la moka espresso (1933)</a:t>
            </a:r>
            <a:endParaRPr lang="it-IT" sz="2800" b="1" dirty="0">
              <a:solidFill>
                <a:srgbClr val="00B050"/>
              </a:solidFill>
              <a:latin typeface="Agency FB" panose="020B0503020202020204" pitchFamily="34" charset="0"/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623240" y="1504610"/>
            <a:ext cx="100087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smtClean="0"/>
              <a:t>A COSA </a:t>
            </a:r>
            <a:r>
              <a:rPr lang="it-IT" b="1" dirty="0" err="1" smtClean="0"/>
              <a:t>SERVE</a:t>
            </a:r>
            <a:r>
              <a:rPr lang="it-IT" dirty="0" err="1" smtClean="0"/>
              <a:t>:consente</a:t>
            </a:r>
            <a:r>
              <a:rPr lang="it-IT" dirty="0" smtClean="0"/>
              <a:t> di preparare un buon caffè in casa. E’ stata ideata da Alfonso Bialetti </a:t>
            </a:r>
          </a:p>
          <a:p>
            <a:r>
              <a:rPr lang="it-IT" dirty="0" smtClean="0"/>
              <a:t>ed è a tutt’oggi una icona di design utilizzatissima.</a:t>
            </a:r>
            <a:endParaRPr lang="it-IT" dirty="0" smtClean="0"/>
          </a:p>
        </p:txBody>
      </p:sp>
      <p:sp>
        <p:nvSpPr>
          <p:cNvPr id="10" name="CasellaDiTesto 9"/>
          <p:cNvSpPr txBox="1"/>
          <p:nvPr/>
        </p:nvSpPr>
        <p:spPr>
          <a:xfrm>
            <a:off x="392014" y="4486156"/>
            <a:ext cx="11238974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smtClean="0"/>
              <a:t>COME FUNZIONA</a:t>
            </a:r>
            <a:r>
              <a:rPr lang="it-IT" dirty="0"/>
              <a:t>: </a:t>
            </a:r>
            <a:r>
              <a:rPr lang="it-IT" dirty="0" smtClean="0"/>
              <a:t>I concetti di pressione e passaggio di stato sono alla base del suo funzionamento.</a:t>
            </a:r>
          </a:p>
          <a:p>
            <a:r>
              <a:rPr lang="it-IT" dirty="0" smtClean="0"/>
              <a:t>La trasmissione di calore attraverso la base della caldaia scalda l’acqua in essa contenuta e lo strato </a:t>
            </a:r>
          </a:p>
          <a:p>
            <a:r>
              <a:rPr lang="it-IT" dirty="0" smtClean="0"/>
              <a:t>di aria sovrastante. All’aumentare della temperatura aumenta la pressione del vapore, che tende ad </a:t>
            </a:r>
          </a:p>
          <a:p>
            <a:r>
              <a:rPr lang="it-IT" dirty="0"/>
              <a:t>e</a:t>
            </a:r>
            <a:r>
              <a:rPr lang="it-IT" dirty="0" smtClean="0"/>
              <a:t>spandersi, comprimendo la superficie dell’</a:t>
            </a:r>
            <a:r>
              <a:rPr lang="it-IT" dirty="0" smtClean="0"/>
              <a:t>a</a:t>
            </a:r>
            <a:r>
              <a:rPr lang="it-IT" dirty="0" smtClean="0"/>
              <a:t>cqua nella caldaia. L’acqua sale, attraversa il filtro </a:t>
            </a:r>
          </a:p>
          <a:p>
            <a:r>
              <a:rPr lang="it-IT" dirty="0" smtClean="0"/>
              <a:t>contenente la polvere di caffè e giunge nel raccoglitore. </a:t>
            </a:r>
            <a:r>
              <a:rPr lang="it-IT" dirty="0" smtClean="0"/>
              <a:t>Nella caldaia è presente una valvola di sicurezza </a:t>
            </a:r>
          </a:p>
          <a:p>
            <a:r>
              <a:rPr lang="it-IT" dirty="0" smtClean="0"/>
              <a:t>Per evitare un aumento eccessivo della pressione.</a:t>
            </a:r>
            <a:endParaRPr lang="it-IT" dirty="0" smtClean="0"/>
          </a:p>
          <a:p>
            <a:endParaRPr lang="it-IT" dirty="0" smtClean="0"/>
          </a:p>
        </p:txBody>
      </p:sp>
      <p:sp>
        <p:nvSpPr>
          <p:cNvPr id="11" name="CasellaDiTesto 10"/>
          <p:cNvSpPr txBox="1"/>
          <p:nvPr/>
        </p:nvSpPr>
        <p:spPr>
          <a:xfrm>
            <a:off x="341379" y="6258736"/>
            <a:ext cx="110562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smtClean="0"/>
              <a:t>LIMITI</a:t>
            </a:r>
            <a:r>
              <a:rPr lang="it-IT" dirty="0" smtClean="0"/>
              <a:t>: </a:t>
            </a:r>
            <a:r>
              <a:rPr lang="it-IT" dirty="0" smtClean="0"/>
              <a:t>la temperatura ottimale dell’acqua </a:t>
            </a:r>
            <a:r>
              <a:rPr lang="it-IT" dirty="0" smtClean="0"/>
              <a:t>per estrarre le componenti aromatiche del caffè è 90-93 °C. </a:t>
            </a:r>
          </a:p>
          <a:p>
            <a:r>
              <a:rPr lang="it-IT" dirty="0" smtClean="0"/>
              <a:t>A temperature superiori si ottiene un caffè più amaro e con sapore di bruciato.</a:t>
            </a:r>
            <a:endParaRPr lang="it-IT" dirty="0" smtClean="0"/>
          </a:p>
        </p:txBody>
      </p:sp>
      <p:pic>
        <p:nvPicPr>
          <p:cNvPr id="9" name="Immagin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1779" y="1912280"/>
            <a:ext cx="2827112" cy="2573876"/>
          </a:xfrm>
          <a:prstGeom prst="rect">
            <a:avLst/>
          </a:prstGeom>
        </p:spPr>
      </p:pic>
      <p:pic>
        <p:nvPicPr>
          <p:cNvPr id="12" name="Picture 2" descr="Moka o Espresso? Differenze e scuole di pensiero! - Caffè Portofino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9840" y="2355494"/>
            <a:ext cx="2619375" cy="1743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3784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faccettatura">
  <a:themeElements>
    <a:clrScheme name="Sfaccettatur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Sfaccettatur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faccettatur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144</TotalTime>
  <Words>172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Agency FB</vt:lpstr>
      <vt:lpstr>Arial</vt:lpstr>
      <vt:lpstr>Trebuchet MS</vt:lpstr>
      <vt:lpstr>Wingdings 3</vt:lpstr>
      <vt:lpstr>Sfaccettatura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Brunetti</dc:creator>
  <cp:lastModifiedBy>Brunetti</cp:lastModifiedBy>
  <cp:revision>17</cp:revision>
  <dcterms:created xsi:type="dcterms:W3CDTF">2022-08-25T14:49:14Z</dcterms:created>
  <dcterms:modified xsi:type="dcterms:W3CDTF">2022-08-27T16:13:54Z</dcterms:modified>
</cp:coreProperties>
</file>