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0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550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14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01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54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5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6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3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4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0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53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8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it.wikipedia.org/wiki/Convezione" TargetMode="External"/><Relationship Id="rId3" Type="http://schemas.openxmlformats.org/officeDocument/2006/relationships/image" Target="../media/image2.jpg"/><Relationship Id="rId7" Type="http://schemas.openxmlformats.org/officeDocument/2006/relationships/hyperlink" Target="https://it.wikipedia.org/wiki/Conduzione_termic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Relationship Id="rId9" Type="http://schemas.openxmlformats.org/officeDocument/2006/relationships/hyperlink" Target="https://it.wikipedia.org/wiki/Irraggiamento_termi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/>
        </p:nvGrpSpPr>
        <p:grpSpPr>
          <a:xfrm>
            <a:off x="2986928" y="66554"/>
            <a:ext cx="6606251" cy="1060796"/>
            <a:chOff x="2332009" y="66554"/>
            <a:chExt cx="8004744" cy="1211680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577" y="166896"/>
              <a:ext cx="930285" cy="1010995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6862" y="66554"/>
              <a:ext cx="1115428" cy="1115428"/>
            </a:xfrm>
            <a:prstGeom prst="rect">
              <a:avLst/>
            </a:prstGeom>
          </p:spPr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8179" y="66554"/>
              <a:ext cx="1248398" cy="1211680"/>
            </a:xfrm>
            <a:prstGeom prst="rect">
              <a:avLst/>
            </a:prstGeom>
          </p:spPr>
        </p:pic>
        <p:pic>
          <p:nvPicPr>
            <p:cNvPr id="1026" name="Picture 2" descr="Piano Lauree Scientifiche (PLS) | DST Unisanni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2009" y="165521"/>
              <a:ext cx="1594804" cy="8970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asellaDiTesto 5"/>
            <p:cNvSpPr txBox="1"/>
            <p:nvPr/>
          </p:nvSpPr>
          <p:spPr>
            <a:xfrm>
              <a:off x="7112290" y="165521"/>
              <a:ext cx="32244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Il Sapere aumenta</a:t>
              </a:r>
            </a:p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 il sapore - FISICA</a:t>
              </a:r>
              <a:endParaRPr lang="it-IT" b="1" dirty="0">
                <a:solidFill>
                  <a:srgbClr val="00B050"/>
                </a:solidFill>
                <a:latin typeface="Agency FB" panose="020B0503020202020204" pitchFamily="34" charset="0"/>
              </a:endParaRPr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1500865" y="1035540"/>
            <a:ext cx="7485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Gli strumenti dello Chef: </a:t>
            </a:r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il</a:t>
            </a:r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 calore</a:t>
            </a:r>
            <a:endParaRPr lang="it-IT" sz="2800" b="1" dirty="0">
              <a:solidFill>
                <a:srgbClr val="00B050"/>
              </a:solidFill>
              <a:latin typeface="Agency FB" panose="020B050302020202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25865" y="1682111"/>
            <a:ext cx="9889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COS’E’ </a:t>
            </a:r>
            <a:r>
              <a:rPr lang="it-IT" b="1" dirty="0" smtClean="0"/>
              <a:t>IL CALORE</a:t>
            </a:r>
            <a:r>
              <a:rPr lang="it-IT" dirty="0" smtClean="0"/>
              <a:t>: </a:t>
            </a:r>
            <a:r>
              <a:rPr lang="it-IT" dirty="0"/>
              <a:t> il calore corrisponde allo scambio di energia fra due </a:t>
            </a:r>
            <a:r>
              <a:rPr lang="it-IT" dirty="0" smtClean="0"/>
              <a:t>corpi </a:t>
            </a:r>
            <a:r>
              <a:rPr lang="it-IT" dirty="0"/>
              <a:t>dovuto ad una </a:t>
            </a:r>
            <a:endParaRPr lang="it-IT" dirty="0" smtClean="0"/>
          </a:p>
          <a:p>
            <a:r>
              <a:rPr lang="it-IT" dirty="0" smtClean="0"/>
              <a:t>differenza </a:t>
            </a:r>
            <a:r>
              <a:rPr lang="it-IT" dirty="0"/>
              <a:t>di temperatura</a:t>
            </a:r>
            <a:r>
              <a:rPr lang="it-IT" dirty="0" smtClean="0"/>
              <a:t>. </a:t>
            </a:r>
            <a:endParaRPr lang="it-IT" dirty="0" smtClean="0"/>
          </a:p>
        </p:txBody>
      </p:sp>
      <p:sp>
        <p:nvSpPr>
          <p:cNvPr id="10" name="CasellaDiTesto 9"/>
          <p:cNvSpPr txBox="1"/>
          <p:nvPr/>
        </p:nvSpPr>
        <p:spPr>
          <a:xfrm>
            <a:off x="525865" y="2474897"/>
            <a:ext cx="1097127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COME </a:t>
            </a:r>
            <a:r>
              <a:rPr lang="it-IT" b="1" dirty="0" smtClean="0"/>
              <a:t>SI </a:t>
            </a:r>
            <a:r>
              <a:rPr lang="it-IT" b="1" dirty="0" err="1" smtClean="0"/>
              <a:t>TRASFERISCE</a:t>
            </a:r>
            <a:r>
              <a:rPr lang="it-IT" dirty="0" err="1"/>
              <a:t>:Il</a:t>
            </a:r>
            <a:r>
              <a:rPr lang="it-IT" dirty="0"/>
              <a:t> trasferimento del calore tra sistemi può avvenire in tre modi:</a:t>
            </a:r>
          </a:p>
          <a:p>
            <a:endParaRPr lang="it-IT" dirty="0"/>
          </a:p>
          <a:p>
            <a:pPr marL="285750" indent="-285750">
              <a:buFontTx/>
              <a:buChar char="-"/>
            </a:pPr>
            <a:r>
              <a:rPr lang="it-IT" u="sng" dirty="0" smtClean="0"/>
              <a:t>Conduzione</a:t>
            </a:r>
            <a:r>
              <a:rPr lang="it-IT" dirty="0" smtClean="0"/>
              <a:t>: </a:t>
            </a:r>
            <a:r>
              <a:rPr lang="it-IT" dirty="0"/>
              <a:t>in uno stesso corpo o fra corpi a contatto </a:t>
            </a:r>
            <a:r>
              <a:rPr lang="it-IT" dirty="0" smtClean="0"/>
              <a:t>in presenza di una differenza di temperatura.</a:t>
            </a:r>
            <a:r>
              <a:rPr lang="it-IT" dirty="0"/>
              <a:t> </a:t>
            </a:r>
            <a:endParaRPr lang="it-IT" dirty="0" smtClean="0"/>
          </a:p>
          <a:p>
            <a:r>
              <a:rPr lang="it-IT" dirty="0"/>
              <a:t> </a:t>
            </a:r>
            <a:r>
              <a:rPr lang="it-IT" dirty="0" smtClean="0"/>
              <a:t>    L’energia</a:t>
            </a:r>
            <a:r>
              <a:rPr lang="it-IT" dirty="0"/>
              <a:t> si trasferisce attraverso la materia grazie agli urti dei suoi costituenti microscopici</a:t>
            </a:r>
            <a:r>
              <a:rPr lang="it-IT" dirty="0" smtClean="0"/>
              <a:t>. </a:t>
            </a:r>
          </a:p>
          <a:p>
            <a:pPr marL="285750" indent="-285750">
              <a:buFontTx/>
              <a:buChar char="-"/>
            </a:pPr>
            <a:r>
              <a:rPr lang="it-IT" u="sng" dirty="0" smtClean="0"/>
              <a:t>Convezione: </a:t>
            </a:r>
            <a:r>
              <a:rPr lang="it-IT" dirty="0" smtClean="0"/>
              <a:t>in un fluido con punti a diversa temperatura si generano </a:t>
            </a:r>
            <a:r>
              <a:rPr lang="it-IT" dirty="0"/>
              <a:t>correnti </a:t>
            </a:r>
            <a:r>
              <a:rPr lang="it-IT" dirty="0" smtClean="0"/>
              <a:t>calde </a:t>
            </a:r>
            <a:r>
              <a:rPr lang="it-IT" dirty="0"/>
              <a:t>verso l'alto </a:t>
            </a:r>
            <a:endParaRPr lang="it-IT" dirty="0" smtClean="0"/>
          </a:p>
          <a:p>
            <a:r>
              <a:rPr lang="it-IT" dirty="0"/>
              <a:t> </a:t>
            </a:r>
            <a:r>
              <a:rPr lang="it-IT" dirty="0" smtClean="0"/>
              <a:t>    e </a:t>
            </a:r>
            <a:r>
              <a:rPr lang="it-IT" dirty="0"/>
              <a:t>fredde verso il basso, dovute a diversità </a:t>
            </a:r>
            <a:r>
              <a:rPr lang="it-IT" dirty="0" smtClean="0"/>
              <a:t>di</a:t>
            </a:r>
            <a:r>
              <a:rPr lang="it-IT" dirty="0"/>
              <a:t> </a:t>
            </a:r>
            <a:r>
              <a:rPr lang="it-IT" dirty="0" smtClean="0"/>
              <a:t>densità del fluido.</a:t>
            </a:r>
            <a:endParaRPr lang="it-IT" u="sng" dirty="0" smtClean="0"/>
          </a:p>
          <a:p>
            <a:pPr marL="285750" indent="-285750">
              <a:buFontTx/>
              <a:buChar char="-"/>
            </a:pPr>
            <a:r>
              <a:rPr lang="it-IT" u="sng" dirty="0" smtClean="0"/>
              <a:t>Irraggiamento: </a:t>
            </a:r>
            <a:r>
              <a:rPr lang="it-IT" dirty="0" smtClean="0"/>
              <a:t>a distanza per assorbimento di onde elettromagnetiche</a:t>
            </a:r>
          </a:p>
          <a:p>
            <a:pPr marL="285750" indent="-285750">
              <a:buFontTx/>
              <a:buChar char="-"/>
            </a:pPr>
            <a:endParaRPr lang="it-IT" dirty="0" smtClean="0"/>
          </a:p>
        </p:txBody>
      </p:sp>
      <p:pic>
        <p:nvPicPr>
          <p:cNvPr id="4" name="Picture 2" descr="https://upload.wikimedia.org/wikipedia/commons/thumb/6/63/Hot_Horseshoe_%28stevefe%29.jpg/800px-Hot_Horseshoe_%28stevefe%29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189" y="4560558"/>
            <a:ext cx="2885918" cy="216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4631513" y="4720686"/>
            <a:ext cx="53437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u="sng" dirty="0" smtClean="0">
                <a:hlinkClick r:id="rId7" tooltip="Conduzione termica"/>
              </a:rPr>
              <a:t>conduzione</a:t>
            </a:r>
            <a:r>
              <a:rPr lang="it-IT" dirty="0"/>
              <a:t> (nel ferro di cavallo), </a:t>
            </a:r>
            <a:r>
              <a:rPr lang="it-IT" dirty="0"/>
              <a:t> </a:t>
            </a:r>
            <a:r>
              <a:rPr lang="it-IT" dirty="0" smtClean="0"/>
              <a:t>  </a:t>
            </a:r>
            <a:r>
              <a:rPr lang="it-IT" dirty="0" smtClean="0">
                <a:hlinkClick r:id="rId8" tooltip="Convezione"/>
              </a:rPr>
              <a:t>convezione</a:t>
            </a:r>
            <a:r>
              <a:rPr lang="it-IT" dirty="0"/>
              <a:t> (nella risalita di aria calda) </a:t>
            </a:r>
            <a:r>
              <a:rPr lang="it-IT" dirty="0" smtClean="0">
                <a:hlinkClick r:id="rId9" tooltip="Irraggiamento termico"/>
              </a:rPr>
              <a:t>irraggiamento </a:t>
            </a:r>
            <a:r>
              <a:rPr lang="it-IT" dirty="0">
                <a:hlinkClick r:id="rId9" tooltip="Irraggiamento termico"/>
              </a:rPr>
              <a:t>termico</a:t>
            </a:r>
            <a:r>
              <a:rPr lang="it-IT" dirty="0"/>
              <a:t> (visibile attraverso il bagliore delle braci rosse).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378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</TotalTime>
  <Words>56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Agency FB</vt:lpstr>
      <vt:lpstr>Arial</vt:lpstr>
      <vt:lpstr>Trebuchet MS</vt:lpstr>
      <vt:lpstr>Wingdings 3</vt:lpstr>
      <vt:lpstr>Sfaccettatura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Brunetti</dc:creator>
  <cp:lastModifiedBy>Brunetti</cp:lastModifiedBy>
  <cp:revision>12</cp:revision>
  <dcterms:created xsi:type="dcterms:W3CDTF">2022-08-25T14:49:14Z</dcterms:created>
  <dcterms:modified xsi:type="dcterms:W3CDTF">2022-09-25T21:17:07Z</dcterms:modified>
</cp:coreProperties>
</file>