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75" y="4437605"/>
            <a:ext cx="2298321" cy="1885630"/>
          </a:xfrm>
          <a:prstGeom prst="rect">
            <a:avLst/>
          </a:prstGeom>
        </p:spPr>
      </p:pic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268622" y="1022028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Gli strumenti dello Chef: il 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forno a microonde 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(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1945-1955)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29658" y="1482950"/>
            <a:ext cx="9693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SERVE</a:t>
            </a:r>
            <a:r>
              <a:rPr lang="it-IT" dirty="0" smtClean="0"/>
              <a:t>: a </a:t>
            </a:r>
            <a:r>
              <a:rPr lang="it-IT" dirty="0" smtClean="0"/>
              <a:t>cuocere i cibi attraverso l’irraggiamento di microonde in tempi più rapidi </a:t>
            </a:r>
          </a:p>
          <a:p>
            <a:r>
              <a:rPr lang="it-IT" dirty="0" smtClean="0"/>
              <a:t>rispetto a metodi tradizionali. </a:t>
            </a:r>
            <a:endParaRPr lang="it-IT" dirty="0" smtClean="0"/>
          </a:p>
        </p:txBody>
      </p:sp>
      <p:sp>
        <p:nvSpPr>
          <p:cNvPr id="10" name="CasellaDiTesto 9"/>
          <p:cNvSpPr txBox="1"/>
          <p:nvPr/>
        </p:nvSpPr>
        <p:spPr>
          <a:xfrm>
            <a:off x="629657" y="2129281"/>
            <a:ext cx="105464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 smtClean="0"/>
              <a:t>: </a:t>
            </a:r>
            <a:r>
              <a:rPr lang="it-IT" dirty="0" smtClean="0"/>
              <a:t>un generatore di microonde invia la radiazione elettromagnetica nella camera </a:t>
            </a:r>
          </a:p>
          <a:p>
            <a:r>
              <a:rPr lang="it-IT" dirty="0" smtClean="0"/>
              <a:t>di cottura. Essa subisce riflessioni dalle pareti metalliche del forno per poi essere assorbita </a:t>
            </a:r>
          </a:p>
          <a:p>
            <a:r>
              <a:rPr lang="it-IT" dirty="0" smtClean="0"/>
              <a:t>dall’alimento. La radiazione interagisce con le molecole POLARI presenti nel cibo (la principale </a:t>
            </a:r>
          </a:p>
          <a:p>
            <a:r>
              <a:rPr lang="it-IT" dirty="0" smtClean="0"/>
              <a:t>delle quali è l’ACQUA) facendole vibrare. Alla dispersione di energia per attrito è associato </a:t>
            </a:r>
          </a:p>
          <a:p>
            <a:r>
              <a:rPr lang="it-IT" dirty="0" smtClean="0"/>
              <a:t>l’aumento di temperatura negli alimenti, che risulta rapido e uniforme. E’ anche usato come </a:t>
            </a:r>
          </a:p>
          <a:p>
            <a:r>
              <a:rPr lang="it-IT" dirty="0" smtClean="0"/>
              <a:t>potente ed economico </a:t>
            </a:r>
            <a:r>
              <a:rPr lang="it-IT" dirty="0" smtClean="0"/>
              <a:t>strumento di </a:t>
            </a:r>
            <a:r>
              <a:rPr lang="it-IT" dirty="0" err="1" smtClean="0"/>
              <a:t>sterilizzazione.La</a:t>
            </a:r>
            <a:r>
              <a:rPr lang="it-IT" dirty="0" smtClean="0"/>
              <a:t> radiazione rimane confinata dentro al forno. </a:t>
            </a:r>
          </a:p>
          <a:p>
            <a:r>
              <a:rPr lang="it-IT" dirty="0" smtClean="0"/>
              <a:t>Non può uscire nemmeno dallo sportello trasparente a causa della presenza di una griglia </a:t>
            </a:r>
          </a:p>
          <a:p>
            <a:r>
              <a:rPr lang="it-IT" dirty="0" smtClean="0"/>
              <a:t>metallica di schermo. L’irraggiamento </a:t>
            </a:r>
            <a:r>
              <a:rPr lang="it-IT" dirty="0" smtClean="0"/>
              <a:t>si blocca automaticamente all’apertura dello sportello.</a:t>
            </a:r>
            <a:endParaRPr lang="it-IT" dirty="0" smtClean="0"/>
          </a:p>
        </p:txBody>
      </p:sp>
      <p:sp>
        <p:nvSpPr>
          <p:cNvPr id="11" name="CasellaDiTesto 10"/>
          <p:cNvSpPr txBox="1"/>
          <p:nvPr/>
        </p:nvSpPr>
        <p:spPr>
          <a:xfrm>
            <a:off x="185626" y="6211669"/>
            <a:ext cx="11434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</a:t>
            </a:r>
            <a:r>
              <a:rPr lang="it-IT" dirty="0" smtClean="0"/>
              <a:t>non si riesce a creare strati esterni croccanti, non si possono usare contenitori e accessori </a:t>
            </a:r>
          </a:p>
          <a:p>
            <a:r>
              <a:rPr lang="it-IT" dirty="0" smtClean="0"/>
              <a:t>Metallici</a:t>
            </a:r>
            <a:r>
              <a:rPr lang="it-IT" dirty="0" smtClean="0"/>
              <a:t>. </a:t>
            </a:r>
            <a:r>
              <a:rPr lang="it-IT" dirty="0" smtClean="0"/>
              <a:t>Bisogna fare attenzione alla creazione di vapori di acqua dagli alimenti e alla bollitura dell’acqua.</a:t>
            </a:r>
            <a:endParaRPr lang="it-IT" dirty="0" smtClean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638" y="4365423"/>
            <a:ext cx="2968032" cy="1828728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534" y="4347906"/>
            <a:ext cx="2002259" cy="186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766</TotalTime>
  <Words>192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17</cp:revision>
  <dcterms:created xsi:type="dcterms:W3CDTF">2022-08-25T14:49:14Z</dcterms:created>
  <dcterms:modified xsi:type="dcterms:W3CDTF">2022-09-26T20:45:49Z</dcterms:modified>
</cp:coreProperties>
</file>