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/>
              <p:cNvSpPr txBox="1"/>
              <p:nvPr/>
            </p:nvSpPr>
            <p:spPr>
              <a:xfrm>
                <a:off x="1104362" y="1100536"/>
                <a:ext cx="904652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800" b="1" dirty="0" smtClean="0">
                    <a:solidFill>
                      <a:srgbClr val="00B050"/>
                    </a:solidFill>
                    <a:latin typeface="Agency FB" panose="020B0503020202020204" pitchFamily="34" charset="0"/>
                  </a:rPr>
                  <a:t>Gli strumenti dello Chef: il piano di cottura ad induzione (</a:t>
                </a:r>
                <a14:m>
                  <m:oMath xmlns:m="http://schemas.openxmlformats.org/officeDocument/2006/math">
                    <m:r>
                      <a:rPr lang="it-IT" sz="28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it-IT" sz="2800" b="1" dirty="0" smtClean="0">
                    <a:solidFill>
                      <a:srgbClr val="00B050"/>
                    </a:solidFill>
                    <a:latin typeface="Agency FB" panose="020B0503020202020204" pitchFamily="34" charset="0"/>
                  </a:rPr>
                  <a:t>1950-1970)</a:t>
                </a:r>
                <a:endParaRPr lang="it-IT" sz="2800" b="1" dirty="0">
                  <a:solidFill>
                    <a:srgbClr val="00B050"/>
                  </a:solidFill>
                  <a:latin typeface="Agency FB" panose="020B0503020202020204" pitchFamily="34" charset="0"/>
                </a:endParaRPr>
              </a:p>
            </p:txBody>
          </p:sp>
        </mc:Choice>
        <mc:Fallback xmlns=""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62" y="1100536"/>
                <a:ext cx="9046521" cy="523220"/>
              </a:xfrm>
              <a:prstGeom prst="rect">
                <a:avLst/>
              </a:prstGeom>
              <a:blipFill>
                <a:blip r:embed="rId6"/>
                <a:stretch>
                  <a:fillRect l="-1348" t="-14118" b="-3176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sellaDiTesto 7"/>
          <p:cNvSpPr txBox="1"/>
          <p:nvPr/>
        </p:nvSpPr>
        <p:spPr>
          <a:xfrm>
            <a:off x="468203" y="1630557"/>
            <a:ext cx="113207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 COSA SERVE</a:t>
            </a:r>
            <a:r>
              <a:rPr lang="it-IT" dirty="0" smtClean="0"/>
              <a:t>: permette la cottura uniforme e in tempi più rapidi rispetto alle tecniche di cottura </a:t>
            </a:r>
          </a:p>
          <a:p>
            <a:r>
              <a:rPr lang="it-IT" dirty="0" smtClean="0"/>
              <a:t>Convenzionali e con maggiore efficienza nel trasferimento del calore al cibo da cuocere. Non usa gas. Evita </a:t>
            </a:r>
          </a:p>
          <a:p>
            <a:r>
              <a:rPr lang="it-IT" dirty="0" smtClean="0"/>
              <a:t>il riscaldamento del piano cottura e i rischi legati alle emissioni nocive di prodotti di combustione.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68203" y="5088833"/>
            <a:ext cx="111508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FUNZIONA</a:t>
            </a:r>
            <a:r>
              <a:rPr lang="it-IT" dirty="0" smtClean="0"/>
              <a:t>: Sotto al piano </a:t>
            </a:r>
            <a:r>
              <a:rPr lang="it-IT" smtClean="0"/>
              <a:t>di </a:t>
            </a:r>
            <a:r>
              <a:rPr lang="it-IT" smtClean="0"/>
              <a:t>vetroceramica </a:t>
            </a:r>
            <a:r>
              <a:rPr lang="it-IT" dirty="0" smtClean="0"/>
              <a:t>(isolante) viene prodotto un campo magnetico </a:t>
            </a:r>
          </a:p>
          <a:p>
            <a:r>
              <a:rPr lang="it-IT" dirty="0"/>
              <a:t>v</a:t>
            </a:r>
            <a:r>
              <a:rPr lang="it-IT" dirty="0" smtClean="0"/>
              <a:t>ariabile in modo periodico. Esso genera nel fondo della pentola delle correnti elettriche che </a:t>
            </a:r>
          </a:p>
          <a:p>
            <a:r>
              <a:rPr lang="it-IT" dirty="0" smtClean="0"/>
              <a:t>hanno come effetto quello di riscaldare solo il fondo della pentola e, per conduzione, anche le pareti</a:t>
            </a:r>
          </a:p>
          <a:p>
            <a:r>
              <a:rPr lang="it-IT" dirty="0"/>
              <a:t>e</a:t>
            </a:r>
            <a:r>
              <a:rPr lang="it-IT" dirty="0" smtClean="0"/>
              <a:t> il cibo contenuto nella pentola stessa. Il calore è quindi massimamente concentrato sul cibo da cuocere.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68203" y="6289162"/>
            <a:ext cx="999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LIMITI</a:t>
            </a:r>
            <a:r>
              <a:rPr lang="it-IT" dirty="0" smtClean="0"/>
              <a:t>: assorbe alta potenza, non adatto a tutte le pentole. Bisogna evitare utensili di metallo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014" y="2573993"/>
            <a:ext cx="2666731" cy="2400058"/>
          </a:xfrm>
          <a:prstGeom prst="rect">
            <a:avLst/>
          </a:prstGeom>
        </p:spPr>
      </p:pic>
      <p:sp>
        <p:nvSpPr>
          <p:cNvPr id="14" name="AutoShape 2" descr="Piano cottura a induzione - VICU53616B - VIKING - in vetroceramica / 6  fuochi / da incass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28" name="Picture 4" descr="La piastra a induzione è il futuro della cucina | Leroy Merli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062" y="2588832"/>
            <a:ext cx="2415555" cy="241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</TotalTime>
  <Words>163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Agency FB</vt:lpstr>
      <vt:lpstr>Arial</vt:lpstr>
      <vt:lpstr>Cambria Math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15</cp:revision>
  <dcterms:created xsi:type="dcterms:W3CDTF">2022-08-25T14:49:14Z</dcterms:created>
  <dcterms:modified xsi:type="dcterms:W3CDTF">2022-09-27T15:29:51Z</dcterms:modified>
</cp:coreProperties>
</file>