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80" r:id="rId3"/>
    <p:sldId id="267" r:id="rId4"/>
    <p:sldId id="278" r:id="rId5"/>
    <p:sldId id="279" r:id="rId6"/>
    <p:sldId id="290" r:id="rId7"/>
    <p:sldId id="266" r:id="rId8"/>
    <p:sldId id="289" r:id="rId9"/>
    <p:sldId id="265" r:id="rId10"/>
    <p:sldId id="264" r:id="rId11"/>
    <p:sldId id="281" r:id="rId12"/>
    <p:sldId id="263" r:id="rId13"/>
    <p:sldId id="262" r:id="rId14"/>
    <p:sldId id="282" r:id="rId15"/>
    <p:sldId id="269" r:id="rId16"/>
    <p:sldId id="283" r:id="rId17"/>
    <p:sldId id="284" r:id="rId18"/>
    <p:sldId id="285" r:id="rId19"/>
    <p:sldId id="286" r:id="rId20"/>
    <p:sldId id="287" r:id="rId21"/>
    <p:sldId id="273" r:id="rId22"/>
    <p:sldId id="272" r:id="rId23"/>
    <p:sldId id="274" r:id="rId24"/>
    <p:sldId id="275" r:id="rId25"/>
    <p:sldId id="291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2" autoAdjust="0"/>
  </p:normalViewPr>
  <p:slideViewPr>
    <p:cSldViewPr>
      <p:cViewPr varScale="1">
        <p:scale>
          <a:sx n="78" d="100"/>
          <a:sy n="78" d="100"/>
        </p:scale>
        <p:origin x="160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272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7927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1417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5309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0713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767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38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411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47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874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550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F75060-DDB4-437B-A3ED-08E1995CEE02}" type="datetimeFigureOut">
              <a:rPr lang="it-IT" smtClean="0"/>
              <a:t>11/09/2023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D03EF200-8A12-4353-AC94-C60EC30575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518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algodoo.com/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s://phet.colorado.ed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labz.eu/labs-%20gratis%20nel%202020" TargetMode="External"/><Relationship Id="rId5" Type="http://schemas.openxmlformats.org/officeDocument/2006/relationships/hyperlink" Target="https://www.myphysicslab.com/" TargetMode="External"/><Relationship Id="rId4" Type="http://schemas.openxmlformats.org/officeDocument/2006/relationships/hyperlink" Target="https://powdertoy.co.uk/" TargetMode="Externa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2400" u="sng">
                <a:solidFill>
                  <a:srgbClr val="FF0000"/>
                </a:solidFill>
              </a:rPr>
              <a:t>A SCUOLA DI LABORATORIO</a:t>
            </a:r>
            <a:r>
              <a:rPr lang="it-IT" sz="2400">
                <a:solidFill>
                  <a:srgbClr val="FF0000"/>
                </a:solidFill>
              </a:rPr>
              <a:t>: rivalutazione del laboratorio come momento di apprendimento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>
                <a:solidFill>
                  <a:srgbClr val="002060"/>
                </a:solidFill>
              </a:rPr>
              <a:t>Corso di aggiornamento per docenti</a:t>
            </a:r>
          </a:p>
          <a:p>
            <a:r>
              <a:rPr lang="it-IT" dirty="0">
                <a:solidFill>
                  <a:srgbClr val="002060"/>
                </a:solidFill>
              </a:rPr>
              <a:t>Modena, 11 Settembre 2023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7144"/>
            <a:ext cx="1217228" cy="91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90" y="870487"/>
            <a:ext cx="1728192" cy="8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4" y="848596"/>
            <a:ext cx="895705" cy="89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5508104" y="5661248"/>
            <a:ext cx="3384376" cy="698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>
                <a:solidFill>
                  <a:srgbClr val="FF0000"/>
                </a:solidFill>
              </a:rPr>
              <a:t>Prof. Rossella Mistroni</a:t>
            </a:r>
          </a:p>
          <a:p>
            <a:pPr algn="ctr"/>
            <a:r>
              <a:rPr lang="it-IT" sz="1600">
                <a:solidFill>
                  <a:srgbClr val="002060"/>
                </a:solidFill>
              </a:rPr>
              <a:t>Liceo Scientifico «A.Roiti» - Ferrara</a:t>
            </a:r>
          </a:p>
          <a:p>
            <a:pPr algn="ctr"/>
            <a:r>
              <a:rPr lang="it-IT" sz="1600">
                <a:solidFill>
                  <a:srgbClr val="002060"/>
                </a:solidFill>
              </a:rPr>
              <a:t>AIF Modena</a:t>
            </a:r>
            <a:endParaRPr lang="it-IT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770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</a:t>
            </a:r>
            <a:r>
              <a:rPr lang="it-IT" sz="2400" b="1" dirty="0" err="1">
                <a:solidFill>
                  <a:srgbClr val="FF3399"/>
                </a:solidFill>
              </a:rPr>
              <a:t>perchè</a:t>
            </a:r>
            <a:r>
              <a:rPr lang="it-IT" sz="2400" b="1" dirty="0">
                <a:solidFill>
                  <a:srgbClr val="FF3399"/>
                </a:solidFill>
              </a:rPr>
              <a:t>?</a:t>
            </a:r>
          </a:p>
          <a:p>
            <a:r>
              <a:rPr lang="it-IT" b="1" dirty="0">
                <a:solidFill>
                  <a:srgbClr val="FF3399"/>
                </a:solidFill>
              </a:rPr>
              <a:t> </a:t>
            </a:r>
            <a:r>
              <a:rPr lang="it-IT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obiettivi del docente:</a:t>
            </a:r>
          </a:p>
          <a:p>
            <a:endParaRPr lang="it-IT" b="1" dirty="0">
              <a:solidFill>
                <a:srgbClr val="FFFF00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Acquisizione di un metodo di indagine scientifica</a:t>
            </a:r>
          </a:p>
          <a:p>
            <a:r>
              <a:rPr lang="it-IT" dirty="0">
                <a:solidFill>
                  <a:schemeClr val="tx1"/>
                </a:solidFill>
              </a:rPr>
              <a:t>Coinvolgimento di tutti gli studenti, ciascuno con le proprie specificità (diversi stili di apprendimento, alunni con BES o PEI….)</a:t>
            </a:r>
          </a:p>
          <a:p>
            <a:r>
              <a:rPr lang="it-IT" dirty="0">
                <a:solidFill>
                  <a:schemeClr val="tx1"/>
                </a:solidFill>
              </a:rPr>
              <a:t>Integrazione dei concetti teorici</a:t>
            </a:r>
          </a:p>
          <a:p>
            <a:r>
              <a:rPr lang="it-IT" dirty="0">
                <a:solidFill>
                  <a:schemeClr val="tx1"/>
                </a:solidFill>
              </a:rPr>
              <a:t>Riflessione critica </a:t>
            </a:r>
          </a:p>
          <a:p>
            <a:r>
              <a:rPr lang="it-IT" dirty="0">
                <a:solidFill>
                  <a:schemeClr val="tx1"/>
                </a:solidFill>
              </a:rPr>
              <a:t>…..</a:t>
            </a:r>
          </a:p>
          <a:p>
            <a:r>
              <a:rPr lang="it-IT" dirty="0">
                <a:solidFill>
                  <a:schemeClr val="tx1"/>
                </a:solidFill>
              </a:rPr>
              <a:t>Addestramento all’uso degli strumenti e delle tecniche di misura</a:t>
            </a:r>
          </a:p>
          <a:p>
            <a:r>
              <a:rPr lang="it-IT" dirty="0">
                <a:solidFill>
                  <a:schemeClr val="tx1"/>
                </a:solidFill>
              </a:rPr>
              <a:t>Apprendimento dei metodi di analisi dei dati sperimentali</a:t>
            </a:r>
          </a:p>
          <a:p>
            <a:r>
              <a:rPr lang="it-IT" dirty="0">
                <a:solidFill>
                  <a:schemeClr val="tx1"/>
                </a:solidFill>
              </a:rPr>
              <a:t>Autovalutazione del lavoro svolto</a:t>
            </a:r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80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0C9D74-55C8-4BB0-9543-470DCED56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800" dirty="0">
                <a:solidFill>
                  <a:srgbClr val="FFFF00"/>
                </a:solidFill>
              </a:rPr>
              <a:t>Rossella Mistroni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7598EC2-59D3-4850-B4FC-6EAEF0849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</a:t>
            </a:r>
            <a:r>
              <a:rPr lang="it-IT" sz="2400" b="1" dirty="0" err="1">
                <a:solidFill>
                  <a:srgbClr val="FF3399"/>
                </a:solidFill>
              </a:rPr>
              <a:t>perchè</a:t>
            </a:r>
            <a:r>
              <a:rPr lang="it-IT" sz="2400" b="1" dirty="0">
                <a:solidFill>
                  <a:srgbClr val="FF3399"/>
                </a:solidFill>
              </a:rPr>
              <a:t>?</a:t>
            </a:r>
          </a:p>
          <a:p>
            <a:r>
              <a:rPr lang="it-IT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due punti di vista:</a:t>
            </a:r>
          </a:p>
          <a:p>
            <a:r>
              <a:rPr lang="it-IT" dirty="0"/>
              <a:t>1: le attività di laboratorio, soprattutto quelle di esplorazione della fenomenologia, possono aiutare a sviluppare sia competenze sperimentali sia capacità nella costruzione di concetti (aspetto pedagogico-costruttivista)</a:t>
            </a:r>
          </a:p>
          <a:p>
            <a:r>
              <a:rPr lang="it-IT" dirty="0"/>
              <a:t>2. la fisica è una scienza sperimentale: solo con attività di misura in laboratorio è possibile impadronirsi del suo metodo di indagine e validare i risultati (aspetto tecnico-rigoroso)</a:t>
            </a:r>
          </a:p>
          <a:p>
            <a:r>
              <a:rPr lang="it-IT" b="1" i="1" dirty="0"/>
              <a:t>Quale è il punto di vista migliore? Dipende dal contesto e dagli obiettivi del profilo di competenze in uscita ….</a:t>
            </a:r>
          </a:p>
          <a:p>
            <a:pPr marL="0" indent="0">
              <a:buNone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760259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chemeClr val="accent3">
                    <a:lumMod val="50000"/>
                  </a:schemeClr>
                </a:solidFill>
              </a:rPr>
              <a:t>Il laboratorio di fisica nella didattica: come?</a:t>
            </a:r>
          </a:p>
          <a:p>
            <a:r>
              <a:rPr lang="it-IT" sz="2000" u="sng" dirty="0">
                <a:solidFill>
                  <a:schemeClr val="tx1"/>
                </a:solidFill>
              </a:rPr>
              <a:t>Esperimenti «esplorativi»-  </a:t>
            </a:r>
            <a:r>
              <a:rPr lang="it-IT" sz="2000" dirty="0">
                <a:solidFill>
                  <a:schemeClr val="tx1"/>
                </a:solidFill>
              </a:rPr>
              <a:t>osservare un fenomeno per:</a:t>
            </a:r>
          </a:p>
          <a:p>
            <a:pPr lvl="2"/>
            <a:r>
              <a:rPr lang="it-IT" sz="2000" dirty="0">
                <a:solidFill>
                  <a:schemeClr val="tx1"/>
                </a:solidFill>
              </a:rPr>
              <a:t>Stimolare interesse e curiosità</a:t>
            </a:r>
          </a:p>
          <a:p>
            <a:pPr lvl="2"/>
            <a:r>
              <a:rPr lang="it-IT" sz="2000" dirty="0">
                <a:solidFill>
                  <a:schemeClr val="tx1"/>
                </a:solidFill>
              </a:rPr>
              <a:t>Analizzare gli aspetti caratteristici di quel fenomeno (</a:t>
            </a:r>
            <a:r>
              <a:rPr lang="it-IT" sz="2000" i="1" dirty="0">
                <a:solidFill>
                  <a:srgbClr val="0070C0"/>
                </a:solidFill>
              </a:rPr>
              <a:t>cosa osservare? Quando osservare? Come osservare?)</a:t>
            </a:r>
          </a:p>
          <a:p>
            <a:pPr lvl="2"/>
            <a:r>
              <a:rPr lang="it-IT" sz="2000" dirty="0">
                <a:solidFill>
                  <a:schemeClr val="tx1"/>
                </a:solidFill>
              </a:rPr>
              <a:t>Cercare di dedurre le variabili e le possibili evoluzioni </a:t>
            </a:r>
            <a:r>
              <a:rPr lang="it-IT" sz="2000" i="1" dirty="0">
                <a:solidFill>
                  <a:srgbClr val="0070C0"/>
                </a:solidFill>
              </a:rPr>
              <a:t>(modificando un certo fattore, cosa potrebbe succedere?)</a:t>
            </a:r>
          </a:p>
          <a:p>
            <a:pPr lvl="2"/>
            <a:r>
              <a:rPr lang="it-IT" sz="2000" dirty="0">
                <a:solidFill>
                  <a:schemeClr val="tx1"/>
                </a:solidFill>
              </a:rPr>
              <a:t>Favorire la riflessione critica (</a:t>
            </a:r>
            <a:r>
              <a:rPr lang="it-IT" sz="2000" i="1" dirty="0">
                <a:solidFill>
                  <a:srgbClr val="0070C0"/>
                </a:solidFill>
              </a:rPr>
              <a:t>è possibile interpretare  il fenomeno sulla base delle conoscenze pregresse? Oppure: c’è coerenza con le conoscenze  già acquisite aull’argomento?)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614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400" b="1" dirty="0">
                <a:solidFill>
                  <a:schemeClr val="accent3">
                    <a:lumMod val="50000"/>
                  </a:schemeClr>
                </a:solidFill>
              </a:rPr>
              <a:t>Il laboratorio di fisica nella didattica: come?</a:t>
            </a:r>
          </a:p>
          <a:p>
            <a:endParaRPr lang="it-IT" b="1" dirty="0">
              <a:solidFill>
                <a:srgbClr val="FFFF00"/>
              </a:solidFill>
            </a:endParaRPr>
          </a:p>
          <a:p>
            <a:r>
              <a:rPr lang="it-IT" sz="2000" u="sng" dirty="0">
                <a:solidFill>
                  <a:schemeClr val="tx1"/>
                </a:solidFill>
              </a:rPr>
              <a:t>Esperimenti «operativi»</a:t>
            </a:r>
            <a:r>
              <a:rPr lang="it-IT" sz="2000" dirty="0">
                <a:solidFill>
                  <a:schemeClr val="tx1"/>
                </a:solidFill>
              </a:rPr>
              <a:t> - misurare una o più grandezze per:</a:t>
            </a:r>
          </a:p>
          <a:p>
            <a:pPr lvl="1"/>
            <a:r>
              <a:rPr lang="it-IT" sz="2000" dirty="0"/>
              <a:t>Raccogliere un numero adeguato di dati sperimentali</a:t>
            </a:r>
          </a:p>
          <a:p>
            <a:pPr lvl="1"/>
            <a:r>
              <a:rPr lang="it-IT" sz="2000" dirty="0"/>
              <a:t>Potenziare l’apprendimento cooperativo </a:t>
            </a:r>
            <a:r>
              <a:rPr lang="it-IT" sz="2000" i="1" dirty="0">
                <a:solidFill>
                  <a:schemeClr val="accent3">
                    <a:lumMod val="50000"/>
                  </a:schemeClr>
                </a:solidFill>
              </a:rPr>
              <a:t>(gruppi di lavoro)</a:t>
            </a:r>
          </a:p>
          <a:p>
            <a:pPr lvl="1"/>
            <a:r>
              <a:rPr lang="it-IT" sz="2000" dirty="0"/>
              <a:t>Elaborare e analizzati i dati misurati</a:t>
            </a:r>
          </a:p>
          <a:p>
            <a:pPr lvl="1"/>
            <a:r>
              <a:rPr lang="it-IT" sz="2000" dirty="0"/>
              <a:t>Valutare l’incertezza delle misure e l’attendibilità dei risultati</a:t>
            </a:r>
          </a:p>
          <a:p>
            <a:pPr lvl="1"/>
            <a:r>
              <a:rPr lang="it-IT" sz="2000" dirty="0"/>
              <a:t>Formalizzare una legge fisica </a:t>
            </a:r>
            <a:r>
              <a:rPr lang="it-IT" sz="2000" i="1" dirty="0"/>
              <a:t>(</a:t>
            </a:r>
            <a:r>
              <a:rPr lang="it-IT" sz="2000" i="1" dirty="0">
                <a:solidFill>
                  <a:schemeClr val="accent3">
                    <a:lumMod val="50000"/>
                  </a:schemeClr>
                </a:solidFill>
              </a:rPr>
              <a:t>scoprirla o verificarla)</a:t>
            </a:r>
          </a:p>
          <a:p>
            <a:pPr lvl="1"/>
            <a:r>
              <a:rPr lang="it-IT" sz="2000" dirty="0"/>
              <a:t>Produrre un lavoro di sintesi </a:t>
            </a:r>
            <a:r>
              <a:rPr lang="it-IT" sz="2000" i="1" dirty="0"/>
              <a:t>(</a:t>
            </a:r>
            <a:r>
              <a:rPr lang="it-IT" sz="2000" i="1" dirty="0">
                <a:solidFill>
                  <a:schemeClr val="accent3">
                    <a:lumMod val="50000"/>
                  </a:schemeClr>
                </a:solidFill>
              </a:rPr>
              <a:t>scheda, relazione, ecc.)</a:t>
            </a:r>
            <a:endParaRPr lang="it-IT" sz="2000" dirty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138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sz="28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sz="2100" b="1" dirty="0">
                <a:solidFill>
                  <a:schemeClr val="accent6">
                    <a:lumMod val="75000"/>
                  </a:schemeClr>
                </a:solidFill>
              </a:rPr>
              <a:t>Laboratorio dedicato </a:t>
            </a:r>
            <a:r>
              <a:rPr lang="it-IT" sz="2100" i="1" dirty="0">
                <a:solidFill>
                  <a:schemeClr val="tx1"/>
                </a:solidFill>
              </a:rPr>
              <a:t>(a norma, con ITP e/o assistente tecnico)</a:t>
            </a:r>
          </a:p>
          <a:p>
            <a:endParaRPr lang="it-IT" i="1" dirty="0">
              <a:solidFill>
                <a:schemeClr val="tx1"/>
              </a:solidFill>
            </a:endParaRP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Banchi da lavoro con prese elettriche, allacciamento gas e dispositivi di sicurezza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Strumentazione disponibile per ogni banco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Regolamento per l’accesso e l’utilizzo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Generalmente utilizzato per esperienze di tipo operativo, necessita di preparazione da parte del personale tecnico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Ottimale per lavorare in gruppo </a:t>
            </a:r>
          </a:p>
          <a:p>
            <a:pPr lvl="1"/>
            <a:endParaRPr lang="it-IT" sz="2100" dirty="0">
              <a:solidFill>
                <a:schemeClr val="tx1"/>
              </a:solidFill>
            </a:endParaRP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Non sempre utilizzabile (prenotazione, preparazione, sanificazione….)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Molti istituti non hanno disponibilità adeguate (di spazi, strumentazione o personale tecnico)</a:t>
            </a:r>
          </a:p>
          <a:p>
            <a:pPr lvl="1"/>
            <a:r>
              <a:rPr lang="it-IT" sz="2100" dirty="0">
                <a:solidFill>
                  <a:schemeClr val="tx1"/>
                </a:solidFill>
              </a:rPr>
              <a:t>Costi di allestimento alti, necessita di continui adeguamenti</a:t>
            </a:r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909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sz="24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b="1" dirty="0">
                <a:solidFill>
                  <a:schemeClr val="accent6">
                    <a:lumMod val="75000"/>
                  </a:schemeClr>
                </a:solidFill>
              </a:rPr>
              <a:t>Aula atrezzata </a:t>
            </a:r>
            <a:r>
              <a:rPr lang="it-IT" i="1" dirty="0">
                <a:solidFill>
                  <a:schemeClr val="tx1"/>
                </a:solidFill>
              </a:rPr>
              <a:t>(con assistenze tecnico e strumentazione minima)</a:t>
            </a:r>
          </a:p>
          <a:p>
            <a:endParaRPr lang="it-IT" i="1" dirty="0">
              <a:solidFill>
                <a:schemeClr val="tx1"/>
              </a:solidFill>
            </a:endParaRPr>
          </a:p>
          <a:p>
            <a:pPr lvl="1"/>
            <a:r>
              <a:rPr lang="it-IT" dirty="0">
                <a:solidFill>
                  <a:schemeClr val="tx1"/>
                </a:solidFill>
              </a:rPr>
              <a:t>Allestimento in un’aula comune di banchi da lavoro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Utilizzo di strumentazione facilmente trasportabile (metri, bilance, amperometri, termometri….)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Regolamento per l’accesso e l’utilizzo più semplici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Adatta per semplici esperienze di misura e per esperimenti osservativi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Necessita del personale tecnico in misura minore</a:t>
            </a:r>
          </a:p>
          <a:p>
            <a:endParaRPr lang="it-IT" dirty="0">
              <a:solidFill>
                <a:schemeClr val="tx1"/>
              </a:solidFill>
            </a:endParaRPr>
          </a:p>
          <a:p>
            <a:pPr lvl="1"/>
            <a:r>
              <a:rPr lang="it-IT" dirty="0">
                <a:solidFill>
                  <a:schemeClr val="tx1"/>
                </a:solidFill>
              </a:rPr>
              <a:t>Non sempre permette  il lavoro di gruppo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Non sempre utilizzabile (prenotazione, preparazione, sanificazione…)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Costi di allestimento medio-bassi</a:t>
            </a:r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5236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Aula comune </a:t>
            </a:r>
            <a:r>
              <a:rPr lang="it-IT" sz="1800" i="1" dirty="0">
                <a:solidFill>
                  <a:schemeClr val="tx1"/>
                </a:solidFill>
              </a:rPr>
              <a:t>(esperienze con materiale «povero»)</a:t>
            </a:r>
          </a:p>
          <a:p>
            <a:pPr lvl="1"/>
            <a:endParaRPr lang="it-IT" i="1" dirty="0">
              <a:solidFill>
                <a:schemeClr val="tx1"/>
              </a:solidFill>
            </a:endParaRPr>
          </a:p>
          <a:p>
            <a:pPr lvl="1"/>
            <a:r>
              <a:rPr lang="it-IT" dirty="0">
                <a:solidFill>
                  <a:schemeClr val="tx1"/>
                </a:solidFill>
              </a:rPr>
              <a:t>Utilizzo dell’aula dove usualmente si fa lezione 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Materiale reperito a scuola, dal docente e/o dagli studenti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Adatto per esperienze osservative 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Utilizzabile in qualunque momento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Nessun costo di allestimento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Lavoro prevalentemente individuale o a coppie</a:t>
            </a:r>
          </a:p>
          <a:p>
            <a:pPr lvl="1"/>
            <a:endParaRPr lang="it-IT" dirty="0">
              <a:solidFill>
                <a:schemeClr val="tx1"/>
              </a:solidFill>
            </a:endParaRPr>
          </a:p>
          <a:p>
            <a:pPr lvl="1"/>
            <a:r>
              <a:rPr lang="it-IT" dirty="0">
                <a:solidFill>
                  <a:schemeClr val="tx1"/>
                </a:solidFill>
              </a:rPr>
              <a:t>Richiede molta preparazione e attenzione da parte del docente</a:t>
            </a:r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159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4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Musei Scientifici</a:t>
            </a:r>
          </a:p>
          <a:p>
            <a:endParaRPr lang="it-IT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Visite guidate e laboratori gestiti dal personale del Museo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Livello delle attività adeguato all’età e all’indirizzo scolastico 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Il contesto «fuori scuola» accresce la curiosità e l’interesse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Associabile a un viaggio di istruzione</a:t>
            </a: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Richiede un costo per ingresso e attività, oltre al trasporto.</a:t>
            </a:r>
          </a:p>
          <a:p>
            <a:pPr marL="0" indent="0">
              <a:buNone/>
            </a:pPr>
            <a:r>
              <a:rPr lang="it-IT" i="1" dirty="0"/>
              <a:t>Esempi: Museo della Bilancia di Campogalliano (MO), Museo Galileo di Firenze, MUSE di Trento, Museo della Scienza e della Tecnica di Milano, </a:t>
            </a:r>
            <a:r>
              <a:rPr lang="it-IT" i="1" dirty="0" err="1"/>
              <a:t>ecc</a:t>
            </a:r>
            <a:r>
              <a:rPr lang="it-IT" i="1" dirty="0"/>
              <a:t>….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7932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Università</a:t>
            </a:r>
          </a:p>
          <a:p>
            <a:endParaRPr lang="it-IT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Attività laboratoriali proposte nell’ambito dei PLS, aperte a studenti degli ultimi anni degli Istituti Superiori, prevalentemente a scopo orientativo</a:t>
            </a: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Generalmente fruibili da piccoli gruppi di studenti selezionati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Non inseribili nella comune attività didattica</a:t>
            </a:r>
          </a:p>
          <a:p>
            <a:pPr marL="502920" lvl="1" indent="0">
              <a:buNone/>
            </a:pPr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it-IT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530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sz="2400" b="1" dirty="0">
                <a:solidFill>
                  <a:schemeClr val="accent6">
                    <a:lumMod val="75000"/>
                  </a:schemeClr>
                </a:solidFill>
              </a:rPr>
              <a:t>Il laboratorio di fisica nella didattica: dove?</a:t>
            </a:r>
          </a:p>
          <a:p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I laboratori virtuali </a:t>
            </a:r>
            <a:r>
              <a:rPr lang="it-IT" sz="1800" b="1" i="1" dirty="0">
                <a:solidFill>
                  <a:schemeClr val="tx2">
                    <a:lumMod val="50000"/>
                  </a:schemeClr>
                </a:solidFill>
              </a:rPr>
              <a:t>(simulatori)</a:t>
            </a:r>
          </a:p>
          <a:p>
            <a:endParaRPr lang="it-IT" sz="1800" b="1" i="1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Utilizzabili in aula di informatica, o sul proprio computer  (DAD)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Propongono simulazioni di esperimenti con animazioni interattive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In alcuni casi permettono l’esportazione dei dati per una successiva analisi</a:t>
            </a: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Il lavoro è individuale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L’approccio rischia di essere più «a tentativi» che ragionato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Quelli gratuiti sono pochi (e prevalentemente in inglese)</a:t>
            </a:r>
          </a:p>
          <a:p>
            <a:pPr lvl="1"/>
            <a:r>
              <a:rPr lang="it-IT" sz="1600" dirty="0">
                <a:solidFill>
                  <a:schemeClr val="tx2">
                    <a:lumMod val="50000"/>
                  </a:schemeClr>
                </a:solidFill>
              </a:rPr>
              <a:t>Non tutte le scuole sono disponibili ad acquistare le licenze</a:t>
            </a:r>
          </a:p>
          <a:p>
            <a:pPr lvl="1"/>
            <a:endParaRPr lang="it-IT" sz="1600" dirty="0">
              <a:solidFill>
                <a:schemeClr val="tx2">
                  <a:lumMod val="50000"/>
                </a:schemeClr>
              </a:solidFill>
            </a:endParaRPr>
          </a:p>
          <a:p>
            <a:pPr marL="960120" lvl="2" indent="0">
              <a:buNone/>
            </a:pPr>
            <a:endParaRPr lang="it-IT" sz="1400" b="1" i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Esempi gratuiti: </a:t>
            </a:r>
            <a:r>
              <a:rPr lang="it-IT" sz="1600" b="0" i="0" u="none" strike="noStrike" dirty="0">
                <a:solidFill>
                  <a:srgbClr val="1D57B1"/>
                </a:solidFill>
                <a:effectLst/>
                <a:latin typeface="lucida grande"/>
                <a:hlinkClick r:id="rId2"/>
              </a:rPr>
              <a:t>https://phet.colorado.edu/</a:t>
            </a:r>
            <a:r>
              <a:rPr lang="it-IT" sz="1600" b="0" i="0" u="none" strike="noStrike" dirty="0">
                <a:solidFill>
                  <a:srgbClr val="1D57B1"/>
                </a:solidFill>
                <a:effectLst/>
                <a:latin typeface="lucida grande"/>
              </a:rPr>
              <a:t>, </a:t>
            </a:r>
            <a:r>
              <a:rPr lang="it-IT" sz="1800" b="1" dirty="0">
                <a:solidFill>
                  <a:schemeClr val="accent6">
                    <a:lumMod val="75000"/>
                  </a:schemeClr>
                </a:solidFill>
                <a:hlinkClick r:id="rId3"/>
              </a:rPr>
              <a:t>http://www.algodoo.com/</a:t>
            </a:r>
            <a:r>
              <a:rPr lang="it-IT" sz="1800" b="1" dirty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it-IT" sz="1600" b="0" i="0" u="none" strike="noStrike" dirty="0">
                <a:solidFill>
                  <a:srgbClr val="1D57B1"/>
                </a:solidFill>
                <a:effectLst/>
                <a:latin typeface="lucida grande"/>
                <a:hlinkClick r:id="rId4"/>
              </a:rPr>
              <a:t>https://powdertoy.co.uk/</a:t>
            </a:r>
            <a:r>
              <a:rPr lang="it-IT" sz="1600" b="0" i="0" u="none" strike="noStrike" dirty="0">
                <a:solidFill>
                  <a:srgbClr val="1D57B1"/>
                </a:solidFill>
                <a:effectLst/>
                <a:latin typeface="lucida grande"/>
              </a:rPr>
              <a:t>  </a:t>
            </a:r>
            <a:r>
              <a:rPr lang="it-IT" sz="1600" b="0" i="0" dirty="0">
                <a:solidFill>
                  <a:srgbClr val="444444"/>
                </a:solidFill>
                <a:effectLst/>
                <a:latin typeface="lucida grande"/>
              </a:rPr>
              <a:t> </a:t>
            </a:r>
            <a:r>
              <a:rPr lang="it-IT" sz="1600" b="0" i="0" u="none" strike="noStrike" dirty="0">
                <a:solidFill>
                  <a:srgbClr val="1D57B1"/>
                </a:solidFill>
                <a:effectLst/>
                <a:latin typeface="lucida grande"/>
                <a:hlinkClick r:id="rId5"/>
              </a:rPr>
              <a:t>https://www.myphysicslab.com/</a:t>
            </a:r>
            <a:endParaRPr lang="it-IT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it-IT" i="1" dirty="0"/>
              <a:t>(</a:t>
            </a:r>
            <a:r>
              <a:rPr lang="it-IT" i="1" dirty="0">
                <a:hlinkClick r:id="rId6"/>
              </a:rPr>
              <a:t>https://www.golabz.eu/labs- gratis nel 2020</a:t>
            </a:r>
            <a:r>
              <a:rPr lang="it-IT" i="1" dirty="0"/>
              <a:t>, poi a pagamento)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640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0C9D74-55C8-4BB0-9543-470DCED56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800" dirty="0">
                <a:solidFill>
                  <a:srgbClr val="FFFF00"/>
                </a:solidFill>
              </a:rPr>
              <a:t>Rossella Mistroni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7598EC2-59D3-4850-B4FC-6EAEF0849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000" b="1" dirty="0">
                <a:solidFill>
                  <a:srgbClr val="FF3399"/>
                </a:solidFill>
              </a:rPr>
              <a:t>Premessa</a:t>
            </a:r>
          </a:p>
          <a:p>
            <a:r>
              <a:rPr lang="it-IT" sz="2000" b="1" dirty="0">
                <a:solidFill>
                  <a:schemeClr val="tx1"/>
                </a:solidFill>
              </a:rPr>
              <a:t>La fisica è una scienza sperimentale: quante volte l’abbiamo detto o sentito?  Ma come applicare questa affermazione nella didattica?</a:t>
            </a:r>
          </a:p>
          <a:p>
            <a:endParaRPr lang="it-IT" sz="2000" b="1" dirty="0">
              <a:solidFill>
                <a:schemeClr val="tx1"/>
              </a:solidFill>
            </a:endParaRPr>
          </a:p>
          <a:p>
            <a:r>
              <a:rPr lang="it-IT" sz="2400" b="1" dirty="0">
                <a:solidFill>
                  <a:srgbClr val="FF3399"/>
                </a:solidFill>
              </a:rPr>
              <a:t>Con il LABORATORIO!</a:t>
            </a:r>
          </a:p>
          <a:p>
            <a:endParaRPr lang="it-IT" sz="2000" b="1" dirty="0">
              <a:solidFill>
                <a:srgbClr val="FF3399"/>
              </a:solidFill>
            </a:endParaRPr>
          </a:p>
          <a:p>
            <a:r>
              <a:rPr lang="it-IT" sz="2000" b="1" dirty="0">
                <a:solidFill>
                  <a:schemeClr val="tx1"/>
                </a:solidFill>
              </a:rPr>
              <a:t>….vediamo perché, come, dove, che cosa, quando,….</a:t>
            </a:r>
          </a:p>
          <a:p>
            <a:endParaRPr lang="it-IT" sz="2000" b="1" dirty="0">
              <a:solidFill>
                <a:srgbClr val="FF3399"/>
              </a:solidFill>
            </a:endParaRPr>
          </a:p>
          <a:p>
            <a:pPr marL="0" indent="0">
              <a:buNone/>
            </a:pPr>
            <a:endParaRPr lang="it-IT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67812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b="1" dirty="0">
                <a:solidFill>
                  <a:schemeClr val="accent5">
                    <a:lumMod val="75000"/>
                  </a:schemeClr>
                </a:solidFill>
              </a:rPr>
              <a:t>Il laboratorio di fisica nella didattica: che cosa?</a:t>
            </a:r>
          </a:p>
          <a:p>
            <a:r>
              <a:rPr lang="it-IT" b="1" dirty="0">
                <a:solidFill>
                  <a:srgbClr val="FFFF00"/>
                </a:solidFill>
              </a:rPr>
              <a:t> </a:t>
            </a:r>
            <a:r>
              <a:rPr lang="it-IT" b="1" dirty="0">
                <a:solidFill>
                  <a:schemeClr val="accent5">
                    <a:lumMod val="75000"/>
                  </a:schemeClr>
                </a:solidFill>
              </a:rPr>
              <a:t>dove trovare idee per realizzare esperimenti?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Libri di testo 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Materiali aggiuntivi al libro di testo (sito della casa editrice)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Cataloghi e schede allegate agli strumenti di laboratorio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Sito AIF (</a:t>
            </a:r>
            <a:r>
              <a:rPr lang="it-IT" i="1" dirty="0">
                <a:solidFill>
                  <a:schemeClr val="tx1"/>
                </a:solidFill>
              </a:rPr>
              <a:t>Giochi di Anacleto e Olimpiadi della Fisica)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Portale LS-OSA </a:t>
            </a:r>
            <a:r>
              <a:rPr lang="it-IT" i="1" dirty="0">
                <a:solidFill>
                  <a:schemeClr val="tx1"/>
                </a:solidFill>
              </a:rPr>
              <a:t>(scienze applicate ma non solo)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Pagine web e siti internet </a:t>
            </a:r>
            <a:r>
              <a:rPr lang="it-IT" i="1" dirty="0">
                <a:solidFill>
                  <a:schemeClr val="tx1"/>
                </a:solidFill>
              </a:rPr>
              <a:t>(esperimenti con «materiale povero», da utilizzare anche  in modalità </a:t>
            </a:r>
            <a:r>
              <a:rPr lang="it-IT" i="1" dirty="0" err="1">
                <a:solidFill>
                  <a:schemeClr val="tx1"/>
                </a:solidFill>
              </a:rPr>
              <a:t>Flipped</a:t>
            </a:r>
            <a:r>
              <a:rPr lang="it-IT" i="1" dirty="0">
                <a:solidFill>
                  <a:schemeClr val="tx1"/>
                </a:solidFill>
              </a:rPr>
              <a:t> </a:t>
            </a:r>
            <a:r>
              <a:rPr lang="it-IT" i="1" dirty="0" err="1">
                <a:solidFill>
                  <a:schemeClr val="tx1"/>
                </a:solidFill>
              </a:rPr>
              <a:t>Classroom</a:t>
            </a:r>
            <a:r>
              <a:rPr lang="it-IT" i="1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Siti e app con laboratori virtuali </a:t>
            </a:r>
            <a:r>
              <a:rPr lang="it-IT" i="1" dirty="0">
                <a:solidFill>
                  <a:schemeClr val="tx1"/>
                </a:solidFill>
              </a:rPr>
              <a:t>(gratuiti e a pagamento)</a:t>
            </a:r>
          </a:p>
          <a:p>
            <a:pPr lvl="1"/>
            <a:r>
              <a:rPr lang="it-IT" dirty="0">
                <a:solidFill>
                  <a:schemeClr val="tx1"/>
                </a:solidFill>
              </a:rPr>
              <a:t>Blog e pagine web di docenti</a:t>
            </a:r>
          </a:p>
          <a:p>
            <a:pPr lvl="1"/>
            <a:r>
              <a:rPr lang="it-IT" dirty="0" err="1">
                <a:solidFill>
                  <a:schemeClr val="tx1"/>
                </a:solidFill>
              </a:rPr>
              <a:t>Youtube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i="1" dirty="0">
                <a:solidFill>
                  <a:schemeClr val="tx1"/>
                </a:solidFill>
              </a:rPr>
              <a:t> (verificare…)</a:t>
            </a:r>
          </a:p>
          <a:p>
            <a:pPr marL="0" indent="0">
              <a:buNone/>
            </a:pPr>
            <a:endParaRPr lang="it-IT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444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7030A0"/>
                </a:solidFill>
              </a:rPr>
              <a:t>Il laboratorio di fisica nella didattica: quando?</a:t>
            </a:r>
          </a:p>
          <a:p>
            <a:endParaRPr lang="it-IT" b="1" dirty="0">
              <a:solidFill>
                <a:srgbClr val="FFFF00"/>
              </a:solidFill>
            </a:endParaRPr>
          </a:p>
          <a:p>
            <a:r>
              <a:rPr lang="it-IT" b="1" dirty="0">
                <a:solidFill>
                  <a:schemeClr val="tx1"/>
                </a:solidFill>
              </a:rPr>
              <a:t>PRIMA della spiegazione teorica</a:t>
            </a:r>
          </a:p>
          <a:p>
            <a:endParaRPr lang="it-IT" b="1" dirty="0">
              <a:solidFill>
                <a:schemeClr val="tx1"/>
              </a:solidFill>
            </a:endParaRPr>
          </a:p>
          <a:p>
            <a:pPr lvl="1"/>
            <a:r>
              <a:rPr lang="it-IT" b="1" dirty="0"/>
              <a:t>Per stimolare curiosità e interesse</a:t>
            </a:r>
          </a:p>
          <a:p>
            <a:pPr lvl="1"/>
            <a:r>
              <a:rPr lang="it-IT" b="1" dirty="0"/>
              <a:t>Prevalentemente di tipo osservativo</a:t>
            </a:r>
          </a:p>
          <a:p>
            <a:pPr lvl="1"/>
            <a:r>
              <a:rPr lang="it-IT" b="1" dirty="0"/>
              <a:t>Applicabile facilmente ai laboratori virtuali</a:t>
            </a:r>
          </a:p>
          <a:p>
            <a:pPr lvl="1"/>
            <a:r>
              <a:rPr lang="it-IT" b="1" dirty="0"/>
              <a:t>Si può utilizzare la modalità Flipped Classroom</a:t>
            </a:r>
          </a:p>
          <a:p>
            <a:pPr lvl="1"/>
            <a:r>
              <a:rPr lang="it-IT" b="1" dirty="0"/>
              <a:t>Richiede la mediazione del docente</a:t>
            </a:r>
          </a:p>
          <a:p>
            <a:pPr lvl="1"/>
            <a:endParaRPr lang="it-IT" b="1" dirty="0">
              <a:solidFill>
                <a:srgbClr val="FFFF00"/>
              </a:solidFill>
            </a:endParaRPr>
          </a:p>
          <a:p>
            <a:pPr lvl="1"/>
            <a:endParaRPr lang="it-IT" b="1" dirty="0">
              <a:solidFill>
                <a:srgbClr val="FFFF00"/>
              </a:solidFill>
            </a:endParaRPr>
          </a:p>
          <a:p>
            <a:pPr lvl="1"/>
            <a:r>
              <a:rPr lang="it-IT" b="1" i="1" dirty="0">
                <a:solidFill>
                  <a:srgbClr val="7030A0"/>
                </a:solidFill>
              </a:rPr>
              <a:t>Esempio</a:t>
            </a:r>
            <a:r>
              <a:rPr lang="it-IT" b="1" i="1" dirty="0">
                <a:solidFill>
                  <a:schemeClr val="tx1"/>
                </a:solidFill>
              </a:rPr>
              <a:t>: </a:t>
            </a:r>
            <a:r>
              <a:rPr lang="it-IT" i="1" dirty="0">
                <a:solidFill>
                  <a:schemeClr val="tx1"/>
                </a:solidFill>
              </a:rPr>
              <a:t>mandarino in acqua, con buccia e senza buccia. Discussione su  densità e galleggiamento</a:t>
            </a:r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683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7030A0"/>
                </a:solidFill>
              </a:rPr>
              <a:t>Il laboratorio di fisica nella didattica: quando?</a:t>
            </a:r>
          </a:p>
          <a:p>
            <a:endParaRPr lang="it-IT" b="1" dirty="0">
              <a:solidFill>
                <a:srgbClr val="FFFF00"/>
              </a:solidFill>
            </a:endParaRPr>
          </a:p>
          <a:p>
            <a:r>
              <a:rPr lang="it-IT" b="1" dirty="0">
                <a:solidFill>
                  <a:schemeClr val="tx1"/>
                </a:solidFill>
              </a:rPr>
              <a:t>DOPO la spiegazione teorica</a:t>
            </a:r>
          </a:p>
          <a:p>
            <a:endParaRPr lang="it-IT" b="1" dirty="0">
              <a:solidFill>
                <a:schemeClr val="tx1"/>
              </a:solidFill>
            </a:endParaRPr>
          </a:p>
          <a:p>
            <a:pPr lvl="1"/>
            <a:r>
              <a:rPr lang="it-IT" b="1" dirty="0"/>
              <a:t>Per verificare una legge  o un concetto</a:t>
            </a:r>
          </a:p>
          <a:p>
            <a:pPr lvl="1"/>
            <a:r>
              <a:rPr lang="it-IT" b="1" dirty="0"/>
              <a:t>Per consolidare le conoscenze </a:t>
            </a:r>
          </a:p>
          <a:p>
            <a:pPr lvl="1"/>
            <a:r>
              <a:rPr lang="it-IT" b="1" dirty="0"/>
              <a:t>Prevalentemente di tipo operativo</a:t>
            </a:r>
          </a:p>
          <a:p>
            <a:pPr lvl="1"/>
            <a:r>
              <a:rPr lang="it-IT" b="1" dirty="0"/>
              <a:t>E’ fortemente strutturato</a:t>
            </a:r>
          </a:p>
          <a:p>
            <a:pPr lvl="1"/>
            <a:r>
              <a:rPr lang="it-IT" b="1" dirty="0"/>
              <a:t>Può essere utilizzato come verifica</a:t>
            </a:r>
          </a:p>
          <a:p>
            <a:pPr lvl="1"/>
            <a:endParaRPr lang="it-IT" b="1" dirty="0">
              <a:solidFill>
                <a:srgbClr val="FFFF00"/>
              </a:solidFill>
            </a:endParaRPr>
          </a:p>
          <a:p>
            <a:pPr marL="502920" lvl="1" indent="0">
              <a:buNone/>
            </a:pPr>
            <a:endParaRPr lang="it-IT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626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7030A0"/>
                </a:solidFill>
              </a:rPr>
              <a:t>Il laboratorio di fisica nella didattica: quando?</a:t>
            </a:r>
          </a:p>
          <a:p>
            <a:r>
              <a:rPr lang="it-IT" b="1" dirty="0"/>
              <a:t>Un approccio intermedio: la costruzione di percorsi didattici partendo dalle esperienze di laboratorio</a:t>
            </a:r>
          </a:p>
          <a:p>
            <a:endParaRPr lang="it-IT" b="1" dirty="0"/>
          </a:p>
          <a:p>
            <a:pPr lvl="1"/>
            <a:r>
              <a:rPr lang="it-IT" b="1" dirty="0"/>
              <a:t>L’esperimento diventa il nodo centrale</a:t>
            </a:r>
          </a:p>
          <a:p>
            <a:pPr lvl="1"/>
            <a:r>
              <a:rPr lang="it-IT" b="1" dirty="0"/>
              <a:t>Attraverso la realtà sperimentale, lo studente è agevolato nell’apprendimento dei concetti</a:t>
            </a:r>
          </a:p>
          <a:p>
            <a:pPr lvl="1"/>
            <a:r>
              <a:rPr lang="it-IT" b="1" dirty="0"/>
              <a:t>Permette di distinguere tra ciò che si conosce perché lo si è osservato e misurato e ciò che si deduce da una legge  o da un ipotesi</a:t>
            </a:r>
          </a:p>
          <a:p>
            <a:pPr lvl="1"/>
            <a:r>
              <a:rPr lang="it-IT" b="1" dirty="0"/>
              <a:t>Lo studente ha la possibilità di fare scelte e sviluppare strategie</a:t>
            </a:r>
          </a:p>
          <a:p>
            <a:pPr lvl="1"/>
            <a:r>
              <a:rPr lang="it-IT" b="1" dirty="0"/>
              <a:t>Prevede una fase di sintesi e/o verifica</a:t>
            </a:r>
          </a:p>
          <a:p>
            <a:pPr lvl="1"/>
            <a:endParaRPr lang="it-IT" b="1" dirty="0"/>
          </a:p>
          <a:p>
            <a:pPr lvl="1"/>
            <a:endParaRPr lang="it-IT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923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7030A0"/>
                </a:solidFill>
              </a:rPr>
              <a:t>Il laboratorio di fisica nella didattica: quando?</a:t>
            </a:r>
          </a:p>
          <a:p>
            <a:r>
              <a:rPr lang="it-IT" b="1" dirty="0"/>
              <a:t>Un approccio intermedio: la costruzione di percorsi didattici partendo dalle esperienze di laboratorio</a:t>
            </a:r>
          </a:p>
          <a:p>
            <a:endParaRPr lang="it-IT" b="1" dirty="0"/>
          </a:p>
          <a:p>
            <a:pPr lvl="1"/>
            <a:r>
              <a:rPr lang="it-IT" b="1" dirty="0"/>
              <a:t>La costruzione di conoscenze, abilità e competenze si sviluppa attorno all’esperienza concreta</a:t>
            </a:r>
          </a:p>
          <a:p>
            <a:pPr lvl="1"/>
            <a:r>
              <a:rPr lang="it-IT" b="1" dirty="0"/>
              <a:t>Potenzia la creatività, il pensiero logico-deduttivo e l’autonomia operativa</a:t>
            </a:r>
          </a:p>
          <a:p>
            <a:pPr lvl="1"/>
            <a:r>
              <a:rPr lang="it-IT" b="1" dirty="0"/>
              <a:t>Richiede una minima mediazione da parte del docente</a:t>
            </a:r>
          </a:p>
          <a:p>
            <a:pPr lvl="1"/>
            <a:r>
              <a:rPr lang="it-IT" b="1" dirty="0"/>
              <a:t>Permette la realizzazione di «problemi esperti»</a:t>
            </a:r>
          </a:p>
          <a:p>
            <a:pPr lvl="1"/>
            <a:endParaRPr lang="it-IT" b="1" dirty="0"/>
          </a:p>
          <a:p>
            <a:pPr lvl="1"/>
            <a:endParaRPr lang="it-IT" b="1" dirty="0"/>
          </a:p>
          <a:p>
            <a:pPr lvl="1"/>
            <a:endParaRPr lang="it-IT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685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7030A0"/>
                </a:solidFill>
              </a:rPr>
              <a:t>Conclusioni</a:t>
            </a:r>
          </a:p>
          <a:p>
            <a:r>
              <a:rPr lang="it-IT" b="1" dirty="0"/>
              <a:t>L’attività di laboratorio è praticabile, in modo elastico, in qualsiasi condizione</a:t>
            </a:r>
          </a:p>
          <a:p>
            <a:r>
              <a:rPr lang="it-IT" b="1" dirty="0"/>
              <a:t>Non esiste un modello «ideale» per la didattica laboratoriale, sta al docente adattarla alle condizioni in cui si trova a lavorare</a:t>
            </a:r>
          </a:p>
          <a:p>
            <a:r>
              <a:rPr lang="it-IT" b="1" dirty="0"/>
              <a:t>Quindi….</a:t>
            </a:r>
          </a:p>
          <a:p>
            <a:pPr lvl="4"/>
            <a:r>
              <a:rPr lang="it-IT" sz="1600" b="1" dirty="0">
                <a:solidFill>
                  <a:srgbClr val="FF0000"/>
                </a:solidFill>
              </a:rPr>
              <a:t>BUON LABORATORIO!</a:t>
            </a:r>
          </a:p>
          <a:p>
            <a:pPr lvl="1"/>
            <a:endParaRPr lang="it-IT" b="1" dirty="0"/>
          </a:p>
          <a:p>
            <a:pPr lvl="1"/>
            <a:endParaRPr lang="it-IT" b="1" dirty="0"/>
          </a:p>
          <a:p>
            <a:pPr lvl="1"/>
            <a:endParaRPr lang="it-IT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54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perchè?</a:t>
            </a:r>
          </a:p>
          <a:p>
            <a:r>
              <a:rPr lang="it-IT" b="1" dirty="0">
                <a:solidFill>
                  <a:schemeClr val="tx1">
                    <a:lumMod val="95000"/>
                  </a:schemeClr>
                </a:solidFill>
              </a:rPr>
              <a:t>…perché lo dice il legislatore</a:t>
            </a:r>
          </a:p>
          <a:p>
            <a:r>
              <a:rPr lang="it-IT" dirty="0">
                <a:solidFill>
                  <a:schemeClr val="tx1">
                    <a:lumMod val="95000"/>
                  </a:schemeClr>
                </a:solidFill>
              </a:rPr>
              <a:t>Alcuni esempi</a:t>
            </a:r>
          </a:p>
          <a:p>
            <a:pPr lvl="1"/>
            <a:r>
              <a:rPr lang="it-IT" sz="2000" b="1" u="sng" dirty="0">
                <a:solidFill>
                  <a:schemeClr val="tx1">
                    <a:lumMod val="95000"/>
                  </a:schemeClr>
                </a:solidFill>
              </a:rPr>
              <a:t>Linee guida per gli istituti tecnici tecnologici</a:t>
            </a:r>
          </a:p>
          <a:p>
            <a:pPr lvl="2"/>
            <a:r>
              <a:rPr lang="it-IT" sz="2000" dirty="0"/>
              <a:t>utilizzare modelli appropriati per investigare su fenomeni </a:t>
            </a:r>
          </a:p>
          <a:p>
            <a:pPr lvl="2"/>
            <a:r>
              <a:rPr lang="it-IT" sz="2000" dirty="0"/>
              <a:t>interpretare dati sperimentali</a:t>
            </a:r>
          </a:p>
          <a:p>
            <a:pPr lvl="1"/>
            <a:endParaRPr lang="it-IT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696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816" y="908720"/>
            <a:ext cx="6038495" cy="5076029"/>
          </a:xfrm>
        </p:spPr>
        <p:txBody>
          <a:bodyPr>
            <a:normAutofit/>
          </a:bodyPr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perchè?</a:t>
            </a:r>
          </a:p>
          <a:p>
            <a:r>
              <a:rPr lang="it-IT" b="1" dirty="0">
                <a:solidFill>
                  <a:schemeClr val="tx1">
                    <a:lumMod val="95000"/>
                  </a:schemeClr>
                </a:solidFill>
              </a:rPr>
              <a:t>…perché lo dice il legislatore</a:t>
            </a:r>
          </a:p>
          <a:p>
            <a:r>
              <a:rPr lang="it-IT" dirty="0">
                <a:solidFill>
                  <a:schemeClr val="tx1">
                    <a:lumMod val="95000"/>
                  </a:schemeClr>
                </a:solidFill>
              </a:rPr>
              <a:t>Alcuni esempi</a:t>
            </a:r>
          </a:p>
          <a:p>
            <a:pPr lvl="1"/>
            <a:r>
              <a:rPr lang="it-IT" sz="2000" b="1" u="sng" dirty="0">
                <a:solidFill>
                  <a:schemeClr val="tx1">
                    <a:lumMod val="95000"/>
                  </a:schemeClr>
                </a:solidFill>
              </a:rPr>
              <a:t>Indicazioni nazionali per i licei scientifici</a:t>
            </a:r>
            <a:r>
              <a:rPr lang="it-IT" sz="2000" b="1" dirty="0">
                <a:solidFill>
                  <a:schemeClr val="tx1">
                    <a:lumMod val="95000"/>
                  </a:schemeClr>
                </a:solidFill>
              </a:rPr>
              <a:t>: (</a:t>
            </a:r>
            <a:r>
              <a:rPr lang="it-IT" sz="2000" dirty="0"/>
              <a:t>competenze): …osservare e identificare fenomeni; …fare esperienza e rendere ragione del significato dei vari aspetti del metodo sperimentale, dove l’esperimento è inteso come:</a:t>
            </a:r>
          </a:p>
          <a:p>
            <a:pPr lvl="2"/>
            <a:r>
              <a:rPr lang="it-IT" sz="2000" dirty="0"/>
              <a:t>interrogazione ragionata dei fenomeni naturali</a:t>
            </a:r>
          </a:p>
          <a:p>
            <a:pPr lvl="2"/>
            <a:r>
              <a:rPr lang="it-IT" sz="2000" dirty="0"/>
              <a:t>scelta delle variabili significative,</a:t>
            </a:r>
          </a:p>
          <a:p>
            <a:pPr lvl="2"/>
            <a:r>
              <a:rPr lang="it-IT" sz="2000" dirty="0"/>
              <a:t>raccolta e analisi critica dei dati e dell'affidabilità di un processo di misura</a:t>
            </a:r>
          </a:p>
          <a:p>
            <a:pPr lvl="2"/>
            <a:r>
              <a:rPr lang="it-IT" sz="2000" dirty="0"/>
              <a:t>costruzione e/o validazione di modelli…</a:t>
            </a:r>
          </a:p>
          <a:p>
            <a:pPr lvl="1"/>
            <a:endParaRPr lang="it-IT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61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0C9D74-55C8-4BB0-9543-470DCED56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800" dirty="0">
                <a:solidFill>
                  <a:srgbClr val="FFFF00"/>
                </a:solidFill>
              </a:rPr>
              <a:t>Rossella Mistroni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7598EC2-59D3-4850-B4FC-6EAEF0849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</a:t>
            </a:r>
            <a:r>
              <a:rPr lang="it-IT" sz="2400" b="1" dirty="0" err="1">
                <a:solidFill>
                  <a:srgbClr val="FF3399"/>
                </a:solidFill>
              </a:rPr>
              <a:t>perchè</a:t>
            </a:r>
            <a:r>
              <a:rPr lang="it-IT" sz="2400" b="1" dirty="0">
                <a:solidFill>
                  <a:srgbClr val="FF3399"/>
                </a:solidFill>
              </a:rPr>
              <a:t>?</a:t>
            </a:r>
          </a:p>
          <a:p>
            <a:r>
              <a:rPr lang="it-IT" b="1" dirty="0">
                <a:solidFill>
                  <a:schemeClr val="tx1">
                    <a:lumMod val="95000"/>
                  </a:schemeClr>
                </a:solidFill>
              </a:rPr>
              <a:t>…per l’Educazione Civica</a:t>
            </a:r>
          </a:p>
          <a:p>
            <a:r>
              <a:rPr lang="it-IT" b="0" i="0" dirty="0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  <a:t>La formazione scientifica della persona è un importante sostegno alla cittadinanza attiva e responsabile. L’introduzione al metodo scientifico mediante le esperienze laboratoriali a scuola permette di acquisirne le procedure operative e di imparare ad interpretare la realtà basandosi sulla veridicità dei fatti (</a:t>
            </a:r>
            <a:r>
              <a:rPr lang="it-IT" sz="1600" b="0" i="1" dirty="0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  <a:t>cit. Flavia Giannoli,  </a:t>
            </a:r>
            <a:r>
              <a:rPr lang="it-IT" sz="1600" b="0" i="1" dirty="0" err="1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  <a:t>EDiMaST</a:t>
            </a:r>
            <a:r>
              <a:rPr lang="it-IT" sz="1600" b="0" i="1" dirty="0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619047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0C9D74-55C8-4BB0-9543-470DCED56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800" dirty="0">
                <a:solidFill>
                  <a:srgbClr val="FFFF00"/>
                </a:solidFill>
              </a:rPr>
              <a:t>Rossella Mistroni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7598EC2-59D3-4850-B4FC-6EAEF0849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</a:t>
            </a:r>
            <a:r>
              <a:rPr lang="it-IT" sz="2400" b="1" dirty="0" err="1">
                <a:solidFill>
                  <a:srgbClr val="FF3399"/>
                </a:solidFill>
              </a:rPr>
              <a:t>perchè</a:t>
            </a:r>
            <a:r>
              <a:rPr lang="it-IT" sz="2400" b="1" dirty="0">
                <a:solidFill>
                  <a:srgbClr val="FF3399"/>
                </a:solidFill>
              </a:rPr>
              <a:t>?</a:t>
            </a:r>
          </a:p>
          <a:p>
            <a:r>
              <a:rPr lang="it-IT" b="1" dirty="0">
                <a:solidFill>
                  <a:schemeClr val="tx1">
                    <a:lumMod val="95000"/>
                  </a:schemeClr>
                </a:solidFill>
              </a:rPr>
              <a:t>…per la didattica orientativa </a:t>
            </a:r>
          </a:p>
          <a:p>
            <a:r>
              <a:rPr lang="it-IT" sz="1600" dirty="0">
                <a:solidFill>
                  <a:srgbClr val="222222"/>
                </a:solidFill>
                <a:latin typeface="Abadi" panose="020F0502020204030204" pitchFamily="34" charset="0"/>
              </a:rPr>
              <a:t>secondo le linee guida approvate a dicembre 2022 «la dimensione orientativa della scuola va promossa attraverso </a:t>
            </a:r>
            <a:r>
              <a:rPr lang="it-IT" sz="1600" b="1" dirty="0">
                <a:solidFill>
                  <a:srgbClr val="222222"/>
                </a:solidFill>
                <a:latin typeface="Abadi" panose="020F0502020204030204" pitchFamily="34" charset="0"/>
              </a:rPr>
              <a:t>le attività laboratoriali </a:t>
            </a:r>
            <a:r>
              <a:rPr lang="it-IT" sz="1600" dirty="0">
                <a:solidFill>
                  <a:srgbClr val="222222"/>
                </a:solidFill>
                <a:latin typeface="Abadi" panose="020F0502020204030204" pitchFamily="34" charset="0"/>
              </a:rPr>
              <a:t>e con attività culturali, laboratoriali creative e ricreative, di volontariato, sportive, ecc.» </a:t>
            </a:r>
          </a:p>
          <a:p>
            <a:r>
              <a:rPr lang="it-IT" sz="1600" b="0" dirty="0">
                <a:solidFill>
                  <a:srgbClr val="333333"/>
                </a:solidFill>
                <a:effectLst/>
                <a:latin typeface="Abadi" panose="020F0502020204030204" pitchFamily="34" charset="0"/>
              </a:rPr>
              <a:t>È impossibile separare la didattica laboratoriale dalla didattica orientativa: la prima è incentrata sul qui e ora e permette di costruire la consapevolezza del sé attraverso l’esperienza concreta (…); la seconda apre lo sguardo verso un orizzonte che si raggiunge passo dopo passo ponendosi degli obiettivi concreti. (</a:t>
            </a:r>
            <a:r>
              <a:rPr lang="it-IT" sz="1400" i="1" dirty="0">
                <a:solidFill>
                  <a:srgbClr val="333333"/>
                </a:solidFill>
                <a:latin typeface="Abadi" panose="020F0502020204030204" pitchFamily="34" charset="0"/>
              </a:rPr>
              <a:t>I. Ogliari, ASNOR)</a:t>
            </a:r>
            <a:endParaRPr lang="it-IT" sz="1600" b="0" dirty="0">
              <a:solidFill>
                <a:srgbClr val="222222"/>
              </a:solidFill>
              <a:effectLst/>
              <a:latin typeface="Abadi" panose="020F0502020204030204" pitchFamily="34" charset="0"/>
            </a:endParaRPr>
          </a:p>
        </p:txBody>
      </p:sp>
      <p:pic>
        <p:nvPicPr>
          <p:cNvPr id="5" name="Elemento grafico 4" descr="Lampadina e ingranaggio con riempimento a tinta unita">
            <a:extLst>
              <a:ext uri="{FF2B5EF4-FFF2-40B4-BE49-F238E27FC236}">
                <a16:creationId xmlns:a16="http://schemas.microsoft.com/office/drawing/2014/main" id="{0337661F-58E1-6583-12E9-1386528B9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184482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7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perchè?</a:t>
            </a:r>
          </a:p>
          <a:p>
            <a:r>
              <a:rPr lang="it-IT" b="1" dirty="0">
                <a:solidFill>
                  <a:schemeClr val="tx1"/>
                </a:solidFill>
              </a:rPr>
              <a:t>Perché lo dicono pedagogisti ed esperti di didattica</a:t>
            </a:r>
            <a:endParaRPr lang="it-IT" dirty="0">
              <a:solidFill>
                <a:schemeClr val="tx1"/>
              </a:solidFill>
            </a:endParaRPr>
          </a:p>
          <a:p>
            <a:pPr lvl="1"/>
            <a:r>
              <a:rPr lang="it-IT" b="1" dirty="0"/>
              <a:t>A partire da Dewey e Frenet, con le teorie dell’attivismo pedagogico, si sottolinea l’importanza della scoperta personale nella costruzione delle conoscenze e delle competenze</a:t>
            </a:r>
          </a:p>
          <a:p>
            <a:pPr lvl="1"/>
            <a:endParaRPr lang="it-IT" b="1" dirty="0"/>
          </a:p>
          <a:p>
            <a:pPr lvl="1"/>
            <a:r>
              <a:rPr lang="it-IT" b="1" dirty="0"/>
              <a:t>Le attività laboratoriali offrono l’opportunità di imparare ad applicare, favoriscono la riflessione e il ragionamento, permettono di sviluppare la creatività e la costruzione cooperativa della conoscenza (</a:t>
            </a:r>
            <a:r>
              <a:rPr lang="it-IT" b="1" i="1" dirty="0"/>
              <a:t>sapere e saper fare)</a:t>
            </a:r>
            <a:endParaRPr lang="it-IT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024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</a:t>
            </a:r>
            <a:r>
              <a:rPr lang="it-IT" sz="2400" b="1" dirty="0" err="1">
                <a:solidFill>
                  <a:srgbClr val="FF3399"/>
                </a:solidFill>
              </a:rPr>
              <a:t>perchè</a:t>
            </a:r>
            <a:r>
              <a:rPr lang="it-IT" sz="2400" b="1" dirty="0">
                <a:solidFill>
                  <a:srgbClr val="FF3399"/>
                </a:solidFill>
              </a:rPr>
              <a:t>?</a:t>
            </a:r>
          </a:p>
          <a:p>
            <a:r>
              <a:rPr lang="it-IT" b="1" dirty="0">
                <a:solidFill>
                  <a:schemeClr val="tx1">
                    <a:lumMod val="95000"/>
                  </a:schemeClr>
                </a:solidFill>
              </a:rPr>
              <a:t>per l’inclusione </a:t>
            </a:r>
          </a:p>
          <a:p>
            <a:pPr algn="l"/>
            <a:r>
              <a:rPr lang="it-IT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La </a:t>
            </a:r>
            <a:r>
              <a:rPr lang="it-IT" sz="16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didattica laboratoriale</a:t>
            </a:r>
            <a:r>
              <a:rPr lang="it-IT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in un clima di inclusività e collaborazione:</a:t>
            </a:r>
          </a:p>
          <a:p>
            <a:pPr lvl="1"/>
            <a:r>
              <a:rPr lang="it-IT" sz="16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promuove</a:t>
            </a:r>
            <a:r>
              <a:rPr lang="it-IT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le capacità personali e relazionali.</a:t>
            </a:r>
          </a:p>
          <a:p>
            <a:pPr lvl="1"/>
            <a:r>
              <a:rPr lang="it-IT" sz="16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favorisce</a:t>
            </a:r>
            <a:r>
              <a:rPr lang="it-IT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l'attivazione degli stili di apprendimento preferiti, consente di utilizzare e valorizzare al meglio le proprie risorse</a:t>
            </a:r>
          </a:p>
          <a:p>
            <a:pPr lvl="1"/>
            <a:r>
              <a:rPr lang="it-IT" sz="1600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favorisce</a:t>
            </a:r>
            <a:r>
              <a:rPr lang="it-IT" sz="16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 la consapevolezza di ciò che si è imparato e potenzia i processi cognitivi e metacognitivi.</a:t>
            </a:r>
          </a:p>
          <a:p>
            <a:endParaRPr lang="it-IT" sz="2400" b="1" dirty="0">
              <a:solidFill>
                <a:srgbClr val="FF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851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 u="sng" dirty="0">
                <a:solidFill>
                  <a:srgbClr val="FF0000"/>
                </a:solidFill>
              </a:rPr>
              <a:t>A SCUOLA DI LABORATORIO</a:t>
            </a:r>
            <a:r>
              <a:rPr lang="it-IT" sz="2400" dirty="0">
                <a:solidFill>
                  <a:srgbClr val="FF0000"/>
                </a:solidFill>
              </a:rPr>
              <a:t>: rivalutazione del laboratorio come momento di apprendimento                 </a:t>
            </a:r>
            <a:r>
              <a:rPr lang="it-IT" sz="1400" dirty="0">
                <a:solidFill>
                  <a:srgbClr val="FFFF00"/>
                </a:solidFill>
              </a:rPr>
              <a:t>Rossella Mistroni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b="1" dirty="0">
                <a:solidFill>
                  <a:srgbClr val="FF3399"/>
                </a:solidFill>
              </a:rPr>
              <a:t>Il laboratorio di fisica nella didattica: perché?</a:t>
            </a:r>
          </a:p>
          <a:p>
            <a:r>
              <a:rPr lang="it-IT" b="1" dirty="0">
                <a:solidFill>
                  <a:schemeClr val="tx1"/>
                </a:solidFill>
              </a:rPr>
              <a:t>Vantaggi per lo studente:</a:t>
            </a:r>
          </a:p>
          <a:p>
            <a:r>
              <a:rPr lang="it-IT" dirty="0">
                <a:solidFill>
                  <a:schemeClr val="tx1"/>
                </a:solidFill>
              </a:rPr>
              <a:t>Contatto diretto con il fenomeno o l’oggetto d’indagine</a:t>
            </a:r>
          </a:p>
          <a:p>
            <a:r>
              <a:rPr lang="it-IT" dirty="0"/>
              <a:t>Possibilità di intervenire e/o modificare  qualcosa per capire meglio come funzionano i fenomeni</a:t>
            </a:r>
          </a:p>
          <a:p>
            <a:r>
              <a:rPr lang="it-IT" dirty="0"/>
              <a:t>Vedere l’esito del proprio lavoro e/o delle ipotesi formulate</a:t>
            </a:r>
          </a:p>
          <a:p>
            <a:r>
              <a:rPr lang="it-IT" dirty="0"/>
              <a:t>Apprendere in maniera cooperativa</a:t>
            </a:r>
          </a:p>
          <a:p>
            <a:endParaRPr lang="it-IT" dirty="0"/>
          </a:p>
          <a:p>
            <a:r>
              <a:rPr lang="it-IT" dirty="0"/>
              <a:t>……Imparare ad  utilizzare strumenti</a:t>
            </a:r>
          </a:p>
          <a:p>
            <a:r>
              <a:rPr lang="it-IT" dirty="0"/>
              <a:t>Imparare tecniche e metodi per analizzare i dati sperimentali 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478" y="188640"/>
            <a:ext cx="639738" cy="47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350" y="163444"/>
            <a:ext cx="1046009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88640"/>
            <a:ext cx="527394" cy="53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824244"/>
      </p:ext>
    </p:extLst>
  </p:cSld>
  <p:clrMapOvr>
    <a:masterClrMapping/>
  </p:clrMapOvr>
</p:sld>
</file>

<file path=ppt/theme/theme1.xml><?xml version="1.0" encoding="utf-8"?>
<a:theme xmlns:a="http://schemas.openxmlformats.org/drawingml/2006/main" name="Cornice">
  <a:themeElements>
    <a:clrScheme name="Cornic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ornic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ornic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TM03457475[[fn=Cornice]]</Template>
  <TotalTime>3200</TotalTime>
  <Words>2142</Words>
  <Application>Microsoft Office PowerPoint</Application>
  <PresentationFormat>Presentazione su schermo (4:3)</PresentationFormat>
  <Paragraphs>234</Paragraphs>
  <Slides>25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2" baseType="lpstr">
      <vt:lpstr>Abadi</vt:lpstr>
      <vt:lpstr>Arial</vt:lpstr>
      <vt:lpstr>Corbel</vt:lpstr>
      <vt:lpstr>lucida grande</vt:lpstr>
      <vt:lpstr>Open Sans</vt:lpstr>
      <vt:lpstr>Wingdings 2</vt:lpstr>
      <vt:lpstr>Cornice</vt:lpstr>
      <vt:lpstr>A SCUOLA DI LABORATORIO: rivalutazione del laboratorio come momento di apprendimento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  <vt:lpstr>A SCUOLA DI LABORATORIO: rivalutazione del laboratorio come momento di apprendimento                 Rossella Mistroni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SCUOLA DI LABORATORIO</dc:title>
  <dc:creator>Veronica Gavagna</dc:creator>
  <cp:lastModifiedBy>Rossella Mistroni</cp:lastModifiedBy>
  <cp:revision>41</cp:revision>
  <dcterms:created xsi:type="dcterms:W3CDTF">2019-09-04T14:03:52Z</dcterms:created>
  <dcterms:modified xsi:type="dcterms:W3CDTF">2023-09-11T13:42:39Z</dcterms:modified>
</cp:coreProperties>
</file>