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A5437A-88B0-40BD-B8B2-0239782CE5DE}">
  <a:tblStyle styleId="{58A5437A-88B0-40BD-B8B2-0239782CE5D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b1dd67826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27b1dd67826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b1dd67826_1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7b1dd67826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d1824a37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7d1824a37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b1dd67826_1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27b1dd67826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7b75e821e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7b75e821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d1824a3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27d1824a3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7d1824a378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27d1824a37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d1824a378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27d1824a37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dd22db6eb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27dd22db6eb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dd22db6eb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7dd22db6eb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27dd22db6eb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b75e821eb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7b75e821e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b1dd67826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g27b1dd6782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0" name="Google Shape;20;p2"/>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1" name="Google Shape;21;p2"/>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24" name="Google Shape;24;p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25" name="Google Shape;25;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2380"/>
              <a:buNone/>
              <a:defRPr sz="2800"/>
            </a:lvl2pPr>
            <a:lvl3pPr lvl="2" algn="ctr">
              <a:lnSpc>
                <a:spcPct val="90000"/>
              </a:lnSpc>
              <a:spcBef>
                <a:spcPts val="400"/>
              </a:spcBef>
              <a:spcAft>
                <a:spcPts val="0"/>
              </a:spcAft>
              <a:buSzPts val="2040"/>
              <a:buNone/>
              <a:defRPr sz="24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2" name="Shape 92"/>
        <p:cNvGrpSpPr/>
        <p:nvPr/>
      </p:nvGrpSpPr>
      <p:grpSpPr>
        <a:xfrm>
          <a:off x="0" y="0"/>
          <a:ext cx="0" cy="0"/>
          <a:chOff x="0" y="0"/>
          <a:chExt cx="0" cy="0"/>
        </a:xfrm>
      </p:grpSpPr>
      <p:sp>
        <p:nvSpPr>
          <p:cNvPr id="93" name="Google Shape;93;p1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1"/>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5" name="Google Shape;95;p1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98" name="Shape 98"/>
        <p:cNvGrpSpPr/>
        <p:nvPr/>
      </p:nvGrpSpPr>
      <p:grpSpPr>
        <a:xfrm>
          <a:off x="0" y="0"/>
          <a:ext cx="0" cy="0"/>
          <a:chOff x="0" y="0"/>
          <a:chExt cx="0" cy="0"/>
        </a:xfrm>
      </p:grpSpPr>
      <p:sp>
        <p:nvSpPr>
          <p:cNvPr id="99" name="Google Shape;99;p12"/>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2"/>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1" name="Google Shape;101;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0" name="Shape 30"/>
        <p:cNvGrpSpPr/>
        <p:nvPr/>
      </p:nvGrpSpPr>
      <p:grpSpPr>
        <a:xfrm>
          <a:off x="0" y="0"/>
          <a:ext cx="0" cy="0"/>
          <a:chOff x="0" y="0"/>
          <a:chExt cx="0" cy="0"/>
        </a:xfrm>
      </p:grpSpPr>
      <p:sp>
        <p:nvSpPr>
          <p:cNvPr id="31" name="Google Shape;31;p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33" name="Google Shape;33;p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36" name="Shape 36"/>
        <p:cNvGrpSpPr/>
        <p:nvPr/>
      </p:nvGrpSpPr>
      <p:grpSpPr>
        <a:xfrm>
          <a:off x="0" y="0"/>
          <a:ext cx="0" cy="0"/>
          <a:chOff x="0" y="0"/>
          <a:chExt cx="0" cy="0"/>
        </a:xfrm>
      </p:grpSpPr>
      <p:sp>
        <p:nvSpPr>
          <p:cNvPr id="37" name="Google Shape;37;p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showMasterSp="0" type="secHead">
  <p:cSld name="SECTION_HEADER">
    <p:spTree>
      <p:nvGrpSpPr>
        <p:cNvPr id="40" name="Shape 40"/>
        <p:cNvGrpSpPr/>
        <p:nvPr/>
      </p:nvGrpSpPr>
      <p:grpSpPr>
        <a:xfrm>
          <a:off x="0" y="0"/>
          <a:ext cx="0" cy="0"/>
          <a:chOff x="0" y="0"/>
          <a:chExt cx="0" cy="0"/>
        </a:xfrm>
      </p:grpSpPr>
      <p:sp>
        <p:nvSpPr>
          <p:cNvPr id="41" name="Google Shape;41;p5"/>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2" name="Google Shape;42;p5"/>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44" name="Google Shape;44;p5"/>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46" name="Google Shape;46;p5"/>
          <p:cNvGrpSpPr/>
          <p:nvPr/>
        </p:nvGrpSpPr>
        <p:grpSpPr>
          <a:xfrm>
            <a:off x="897399" y="2325848"/>
            <a:ext cx="1080904" cy="1080902"/>
            <a:chOff x="9685338" y="4460675"/>
            <a:chExt cx="1080904" cy="1080902"/>
          </a:xfrm>
        </p:grpSpPr>
        <p:sp>
          <p:nvSpPr>
            <p:cNvPr id="47" name="Google Shape;47;p5"/>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48" name="Google Shape;48;p5"/>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49" name="Google Shape;49;p5"/>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0" name="Shape 50"/>
        <p:cNvGrpSpPr/>
        <p:nvPr/>
      </p:nvGrpSpPr>
      <p:grpSpPr>
        <a:xfrm>
          <a:off x="0" y="0"/>
          <a:ext cx="0" cy="0"/>
          <a:chOff x="0" y="0"/>
          <a:chExt cx="0" cy="0"/>
        </a:xfrm>
      </p:grpSpPr>
      <p:sp>
        <p:nvSpPr>
          <p:cNvPr id="51" name="Google Shape;51;p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25754" lvl="5" marL="2743200" algn="l">
              <a:lnSpc>
                <a:spcPct val="90000"/>
              </a:lnSpc>
              <a:spcBef>
                <a:spcPts val="400"/>
              </a:spcBef>
              <a:spcAft>
                <a:spcPts val="0"/>
              </a:spcAft>
              <a:buSzPts val="1530"/>
              <a:buChar char="▪"/>
              <a:defRPr sz="1800"/>
            </a:lvl6pPr>
            <a:lvl7pPr indent="-325754" lvl="6" marL="3200400" algn="l">
              <a:lnSpc>
                <a:spcPct val="90000"/>
              </a:lnSpc>
              <a:spcBef>
                <a:spcPts val="400"/>
              </a:spcBef>
              <a:spcAft>
                <a:spcPts val="0"/>
              </a:spcAft>
              <a:buSzPts val="1530"/>
              <a:buChar char="▪"/>
              <a:defRPr sz="1800"/>
            </a:lvl7pPr>
            <a:lvl8pPr indent="-325754" lvl="7" marL="3657600" algn="l">
              <a:lnSpc>
                <a:spcPct val="90000"/>
              </a:lnSpc>
              <a:spcBef>
                <a:spcPts val="400"/>
              </a:spcBef>
              <a:spcAft>
                <a:spcPts val="0"/>
              </a:spcAft>
              <a:buSzPts val="1530"/>
              <a:buChar char="▪"/>
              <a:defRPr sz="1800"/>
            </a:lvl8pPr>
            <a:lvl9pPr indent="-325754" lvl="8" marL="4114800" algn="l">
              <a:lnSpc>
                <a:spcPct val="90000"/>
              </a:lnSpc>
              <a:spcBef>
                <a:spcPts val="400"/>
              </a:spcBef>
              <a:spcAft>
                <a:spcPts val="200"/>
              </a:spcAft>
              <a:buSzPts val="1530"/>
              <a:buChar char="▪"/>
              <a:defRPr sz="1800"/>
            </a:lvl9pPr>
          </a:lstStyle>
          <a:p/>
        </p:txBody>
      </p:sp>
      <p:sp>
        <p:nvSpPr>
          <p:cNvPr id="53" name="Google Shape;53;p6"/>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25754" lvl="5" marL="2743200" algn="l">
              <a:lnSpc>
                <a:spcPct val="90000"/>
              </a:lnSpc>
              <a:spcBef>
                <a:spcPts val="400"/>
              </a:spcBef>
              <a:spcAft>
                <a:spcPts val="0"/>
              </a:spcAft>
              <a:buSzPts val="1530"/>
              <a:buChar char="▪"/>
              <a:defRPr sz="1800"/>
            </a:lvl6pPr>
            <a:lvl7pPr indent="-325754" lvl="6" marL="3200400" algn="l">
              <a:lnSpc>
                <a:spcPct val="90000"/>
              </a:lnSpc>
              <a:spcBef>
                <a:spcPts val="400"/>
              </a:spcBef>
              <a:spcAft>
                <a:spcPts val="0"/>
              </a:spcAft>
              <a:buSzPts val="1530"/>
              <a:buChar char="▪"/>
              <a:defRPr sz="1800"/>
            </a:lvl7pPr>
            <a:lvl8pPr indent="-325754" lvl="7" marL="3657600" algn="l">
              <a:lnSpc>
                <a:spcPct val="90000"/>
              </a:lnSpc>
              <a:spcBef>
                <a:spcPts val="400"/>
              </a:spcBef>
              <a:spcAft>
                <a:spcPts val="0"/>
              </a:spcAft>
              <a:buSzPts val="1530"/>
              <a:buChar char="▪"/>
              <a:defRPr sz="1800"/>
            </a:lvl8pPr>
            <a:lvl9pPr indent="-325754" lvl="8" marL="4114800" algn="l">
              <a:lnSpc>
                <a:spcPct val="90000"/>
              </a:lnSpc>
              <a:spcBef>
                <a:spcPts val="400"/>
              </a:spcBef>
              <a:spcAft>
                <a:spcPts val="200"/>
              </a:spcAft>
              <a:buSzPts val="1530"/>
              <a:buChar char="▪"/>
              <a:defRPr sz="1800"/>
            </a:lvl9pPr>
          </a:lstStyle>
          <a:p/>
        </p:txBody>
      </p:sp>
      <p:sp>
        <p:nvSpPr>
          <p:cNvPr id="54" name="Google Shape;54;p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p:cSld name="Confronto">
    <p:spTree>
      <p:nvGrpSpPr>
        <p:cNvPr id="57" name="Shape 57"/>
        <p:cNvGrpSpPr/>
        <p:nvPr/>
      </p:nvGrpSpPr>
      <p:grpSpPr>
        <a:xfrm>
          <a:off x="0" y="0"/>
          <a:ext cx="0" cy="0"/>
          <a:chOff x="0" y="0"/>
          <a:chExt cx="0" cy="0"/>
        </a:xfrm>
      </p:grpSpPr>
      <p:sp>
        <p:nvSpPr>
          <p:cNvPr id="58" name="Google Shape;58;p7"/>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9" name="Google Shape;59;p7"/>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0" name="Google Shape;60;p7"/>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1" name="Google Shape;61;p7"/>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2" name="Google Shape;62;p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65" name="Google Shape;65;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66" name="Shape 66"/>
        <p:cNvGrpSpPr/>
        <p:nvPr/>
      </p:nvGrpSpPr>
      <p:grpSpPr>
        <a:xfrm>
          <a:off x="0" y="0"/>
          <a:ext cx="0" cy="0"/>
          <a:chOff x="0" y="0"/>
          <a:chExt cx="0" cy="0"/>
        </a:xfrm>
      </p:grpSpPr>
      <p:sp>
        <p:nvSpPr>
          <p:cNvPr id="67" name="Google Shape;67;p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70" name="Google Shape;70;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showMasterSp="0" type="objTx">
  <p:cSld name="OBJECT_WITH_CAPTION_TEXT">
    <p:spTree>
      <p:nvGrpSpPr>
        <p:cNvPr id="71" name="Shape 71"/>
        <p:cNvGrpSpPr/>
        <p:nvPr/>
      </p:nvGrpSpPr>
      <p:grpSpPr>
        <a:xfrm>
          <a:off x="0" y="0"/>
          <a:ext cx="0" cy="0"/>
          <a:chOff x="0" y="0"/>
          <a:chExt cx="0" cy="0"/>
        </a:xfrm>
      </p:grpSpPr>
      <p:sp>
        <p:nvSpPr>
          <p:cNvPr id="72" name="Google Shape;72;p9"/>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3" name="Google Shape;73;p9"/>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36550" lvl="5" marL="2743200" algn="l">
              <a:lnSpc>
                <a:spcPct val="90000"/>
              </a:lnSpc>
              <a:spcBef>
                <a:spcPts val="400"/>
              </a:spcBef>
              <a:spcAft>
                <a:spcPts val="0"/>
              </a:spcAft>
              <a:buSzPts val="1700"/>
              <a:buChar char="▪"/>
              <a:defRPr sz="2000"/>
            </a:lvl6pPr>
            <a:lvl7pPr indent="-336550" lvl="6" marL="3200400" algn="l">
              <a:lnSpc>
                <a:spcPct val="90000"/>
              </a:lnSpc>
              <a:spcBef>
                <a:spcPts val="400"/>
              </a:spcBef>
              <a:spcAft>
                <a:spcPts val="0"/>
              </a:spcAft>
              <a:buSzPts val="1700"/>
              <a:buChar char="▪"/>
              <a:defRPr sz="2000"/>
            </a:lvl7pPr>
            <a:lvl8pPr indent="-336550" lvl="7" marL="3657600" algn="l">
              <a:lnSpc>
                <a:spcPct val="90000"/>
              </a:lnSpc>
              <a:spcBef>
                <a:spcPts val="400"/>
              </a:spcBef>
              <a:spcAft>
                <a:spcPts val="0"/>
              </a:spcAft>
              <a:buSzPts val="1700"/>
              <a:buChar char="▪"/>
              <a:defRPr sz="2000"/>
            </a:lvl8pPr>
            <a:lvl9pPr indent="-336550" lvl="8" marL="4114800" algn="l">
              <a:lnSpc>
                <a:spcPct val="90000"/>
              </a:lnSpc>
              <a:spcBef>
                <a:spcPts val="400"/>
              </a:spcBef>
              <a:spcAft>
                <a:spcPts val="200"/>
              </a:spcAft>
              <a:buSzPts val="1700"/>
              <a:buChar char="▪"/>
              <a:defRPr sz="2000"/>
            </a:lvl9pPr>
          </a:lstStyle>
          <a:p/>
        </p:txBody>
      </p:sp>
      <p:sp>
        <p:nvSpPr>
          <p:cNvPr id="75" name="Google Shape;75;p9"/>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6" name="Google Shape;76;p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78" name="Google Shape;78;p9"/>
          <p:cNvGrpSpPr/>
          <p:nvPr/>
        </p:nvGrpSpPr>
        <p:grpSpPr>
          <a:xfrm>
            <a:off x="11401725" y="6229681"/>
            <a:ext cx="457200" cy="457200"/>
            <a:chOff x="11361456" y="6195813"/>
            <a:chExt cx="548640" cy="548640"/>
          </a:xfrm>
        </p:grpSpPr>
        <p:sp>
          <p:nvSpPr>
            <p:cNvPr id="79" name="Google Shape;79;p9"/>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80" name="Google Shape;80;p9"/>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81" name="Google Shape;81;p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showMasterSp="0" type="picTx">
  <p:cSld name="PICTURE_WITH_CAPTION_TEXT">
    <p:spTree>
      <p:nvGrpSpPr>
        <p:cNvPr id="82" name="Shape 82"/>
        <p:cNvGrpSpPr/>
        <p:nvPr/>
      </p:nvGrpSpPr>
      <p:grpSpPr>
        <a:xfrm>
          <a:off x="0" y="0"/>
          <a:ext cx="0" cy="0"/>
          <a:chOff x="0" y="0"/>
          <a:chExt cx="0" cy="0"/>
        </a:xfrm>
      </p:grpSpPr>
      <p:sp>
        <p:nvSpPr>
          <p:cNvPr id="83" name="Google Shape;83;p10"/>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84" name="Google Shape;84;p10"/>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p:nvPr>
            <p:ph idx="2" type="pic"/>
          </p:nvPr>
        </p:nvSpPr>
        <p:spPr>
          <a:xfrm>
            <a:off x="0" y="0"/>
            <a:ext cx="8303740" cy="6858000"/>
          </a:xfrm>
          <a:prstGeom prst="rect">
            <a:avLst/>
          </a:prstGeom>
          <a:solidFill>
            <a:srgbClr val="E1DFDF"/>
          </a:solidFill>
          <a:ln>
            <a:noFill/>
          </a:ln>
        </p:spPr>
      </p:sp>
      <p:sp>
        <p:nvSpPr>
          <p:cNvPr id="86" name="Google Shape;86;p10"/>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7" name="Google Shape;87;p1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8" name="Google Shape;88;p10"/>
          <p:cNvGrpSpPr/>
          <p:nvPr/>
        </p:nvGrpSpPr>
        <p:grpSpPr>
          <a:xfrm>
            <a:off x="11401725" y="6229681"/>
            <a:ext cx="457200" cy="457200"/>
            <a:chOff x="11361456" y="6195813"/>
            <a:chExt cx="548640" cy="548640"/>
          </a:xfrm>
        </p:grpSpPr>
        <p:sp>
          <p:nvSpPr>
            <p:cNvPr id="89" name="Google Shape;89;p10"/>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90" name="Google Shape;90;p10"/>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91" name="Google Shape;91;p1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2000"/>
                <a:buFont typeface="Rockwell"/>
                <a:buNone/>
              </a:pPr>
              <a:r>
                <a:t/>
              </a:r>
              <a:endParaRPr b="1" i="0" sz="2000" u="none" cap="none" strike="noStrike">
                <a:solidFill>
                  <a:srgbClr val="FFFFFF"/>
                </a:solidFill>
                <a:latin typeface="Rockwell"/>
                <a:ea typeface="Rockwell"/>
                <a:cs typeface="Rockwell"/>
                <a:sym typeface="Rockwell"/>
              </a:endParaRPr>
            </a:p>
          </p:txBody>
        </p:sp>
        <p:sp>
          <p:nvSpPr>
            <p:cNvPr id="16" name="Google Shape;16;p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grpSp>
      <p:sp>
        <p:nvSpPr>
          <p:cNvPr id="17" name="Google Shape;17;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26.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23.pn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hyperlink" Target="https://phyphox.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27.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ph type="ctrTitle"/>
          </p:nvPr>
        </p:nvSpPr>
        <p:spPr>
          <a:xfrm>
            <a:off x="1069848" y="1432223"/>
            <a:ext cx="9948672"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8800"/>
              <a:buFont typeface="Rockwell"/>
              <a:buNone/>
            </a:pPr>
            <a:r>
              <a:rPr lang="it-IT" sz="8800">
                <a:latin typeface="Verdana"/>
                <a:ea typeface="Verdana"/>
                <a:cs typeface="Verdana"/>
                <a:sym typeface="Verdana"/>
              </a:rPr>
              <a:t>LA VELOCITÀ DEL SUONO</a:t>
            </a:r>
            <a:endParaRPr>
              <a:latin typeface="Verdana"/>
              <a:ea typeface="Verdana"/>
              <a:cs typeface="Verdana"/>
              <a:sym typeface="Verdana"/>
            </a:endParaRPr>
          </a:p>
        </p:txBody>
      </p:sp>
      <p:sp>
        <p:nvSpPr>
          <p:cNvPr id="109" name="Google Shape;109;p13"/>
          <p:cNvSpPr txBox="1"/>
          <p:nvPr>
            <p:ph idx="1" type="subTitle"/>
          </p:nvPr>
        </p:nvSpPr>
        <p:spPr>
          <a:xfrm>
            <a:off x="964096" y="4389120"/>
            <a:ext cx="8726555" cy="5804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00"/>
              <a:buNone/>
            </a:pPr>
            <a:r>
              <a:rPr i="0" lang="it-IT" sz="1700">
                <a:solidFill>
                  <a:srgbClr val="222222"/>
                </a:solidFill>
                <a:latin typeface="Verdana"/>
                <a:ea typeface="Verdana"/>
                <a:cs typeface="Verdana"/>
                <a:sym typeface="Verdana"/>
              </a:rPr>
              <a:t>Metodi convenzionali e non di misurare la velocità del suono con il cellulare</a:t>
            </a:r>
            <a:endParaRPr sz="1700">
              <a:latin typeface="Verdana"/>
              <a:ea typeface="Verdana"/>
              <a:cs typeface="Verdana"/>
              <a:sym typeface="Verdana"/>
            </a:endParaRPr>
          </a:p>
        </p:txBody>
      </p:sp>
      <p:sp>
        <p:nvSpPr>
          <p:cNvPr id="110" name="Google Shape;110;p13"/>
          <p:cNvSpPr txBox="1"/>
          <p:nvPr/>
        </p:nvSpPr>
        <p:spPr>
          <a:xfrm>
            <a:off x="0" y="6530009"/>
            <a:ext cx="12191999" cy="32799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9E3611"/>
              </a:buClr>
              <a:buSzPts val="935"/>
              <a:buFont typeface="Noto Sans Symbols"/>
              <a:buNone/>
            </a:pPr>
            <a:r>
              <a:rPr i="0" lang="it-IT" u="none" cap="none" strike="noStrike">
                <a:solidFill>
                  <a:srgbClr val="222222"/>
                </a:solidFill>
                <a:latin typeface="Verdana"/>
                <a:ea typeface="Verdana"/>
                <a:cs typeface="Verdana"/>
                <a:sym typeface="Verdana"/>
              </a:rPr>
              <a:t>Paolo Bussei – ITI «L. da Vinci» - </a:t>
            </a:r>
            <a:r>
              <a:rPr b="1" i="0" lang="it-IT" u="none" cap="none" strike="noStrike">
                <a:solidFill>
                  <a:srgbClr val="3B3B3B"/>
                </a:solidFill>
                <a:latin typeface="Verdana"/>
                <a:ea typeface="Verdana"/>
                <a:cs typeface="Verdana"/>
                <a:sym typeface="Verdana"/>
              </a:rPr>
              <a:t>A Scuola di Laboratorio 12 settembre 2023 - UNIMORE</a:t>
            </a:r>
            <a:endParaRPr>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nvSpPr>
        <p:spPr>
          <a:xfrm>
            <a:off x="1058264" y="1222513"/>
            <a:ext cx="10163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Sostituendo …</a:t>
            </a:r>
            <a:endParaRPr>
              <a:latin typeface="Verdana"/>
              <a:ea typeface="Verdana"/>
              <a:cs typeface="Verdana"/>
              <a:sym typeface="Verdana"/>
            </a:endParaRPr>
          </a:p>
        </p:txBody>
      </p:sp>
      <p:sp>
        <p:nvSpPr>
          <p:cNvPr id="202" name="Google Shape;202;p22"/>
          <p:cNvSpPr txBox="1"/>
          <p:nvPr/>
        </p:nvSpPr>
        <p:spPr>
          <a:xfrm>
            <a:off x="641828" y="397565"/>
            <a:ext cx="1101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Risonatore di Helmholtz (2)</a:t>
            </a:r>
            <a:endParaRPr sz="3600">
              <a:latin typeface="Verdana"/>
              <a:ea typeface="Verdana"/>
              <a:cs typeface="Verdana"/>
              <a:sym typeface="Verdana"/>
            </a:endParaRPr>
          </a:p>
        </p:txBody>
      </p:sp>
      <p:pic>
        <p:nvPicPr>
          <p:cNvPr descr="f = \frac{c_0r}{2\pi R\sqrt{l}}\sqrt{\frac{1}{z+2R/3}}&#10;%bed2aa30-dcf5-47c4-98e0-5a45b02766eb" id="203" name="Google Shape;203;p22"/>
          <p:cNvPicPr preferRelativeResize="0"/>
          <p:nvPr/>
        </p:nvPicPr>
        <p:blipFill>
          <a:blip r:embed="rId3">
            <a:alphaModFix/>
          </a:blip>
          <a:stretch>
            <a:fillRect/>
          </a:stretch>
        </p:blipFill>
        <p:spPr>
          <a:xfrm>
            <a:off x="1058275" y="1821525"/>
            <a:ext cx="2809875" cy="628650"/>
          </a:xfrm>
          <a:prstGeom prst="rect">
            <a:avLst/>
          </a:prstGeom>
          <a:noFill/>
          <a:ln>
            <a:noFill/>
          </a:ln>
        </p:spPr>
      </p:pic>
      <p:sp>
        <p:nvSpPr>
          <p:cNvPr id="204" name="Google Shape;204;p22"/>
          <p:cNvSpPr txBox="1"/>
          <p:nvPr/>
        </p:nvSpPr>
        <p:spPr>
          <a:xfrm>
            <a:off x="1014439" y="2587463"/>
            <a:ext cx="10163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e ponendo</a:t>
            </a:r>
            <a:endParaRPr>
              <a:latin typeface="Verdana"/>
              <a:ea typeface="Verdana"/>
              <a:cs typeface="Verdana"/>
              <a:sym typeface="Verdana"/>
            </a:endParaRPr>
          </a:p>
        </p:txBody>
      </p:sp>
      <p:pic>
        <p:nvPicPr>
          <p:cNvPr descr="m= \frac{c_0r}{2\pi R\sqrt{l}}&#10;%30f4a066-0df4-4883-b047-642765259c02" id="205" name="Google Shape;205;p22"/>
          <p:cNvPicPr preferRelativeResize="0"/>
          <p:nvPr/>
        </p:nvPicPr>
        <p:blipFill>
          <a:blip r:embed="rId4">
            <a:alphaModFix/>
          </a:blip>
          <a:stretch>
            <a:fillRect/>
          </a:stretch>
        </p:blipFill>
        <p:spPr>
          <a:xfrm>
            <a:off x="1058275" y="3227625"/>
            <a:ext cx="1600200" cy="457200"/>
          </a:xfrm>
          <a:prstGeom prst="rect">
            <a:avLst/>
          </a:prstGeom>
          <a:noFill/>
          <a:ln>
            <a:noFill/>
          </a:ln>
        </p:spPr>
      </p:pic>
      <p:pic>
        <p:nvPicPr>
          <p:cNvPr descr="x = \sqrt{\frac{1}{z+2R/3}}&#10;%1871dadf-56f6-4bf6-93cc-67fdb4d7162e" id="206" name="Google Shape;206;p22"/>
          <p:cNvPicPr preferRelativeResize="0"/>
          <p:nvPr/>
        </p:nvPicPr>
        <p:blipFill>
          <a:blip r:embed="rId5">
            <a:alphaModFix/>
          </a:blip>
          <a:stretch>
            <a:fillRect/>
          </a:stretch>
        </p:blipFill>
        <p:spPr>
          <a:xfrm>
            <a:off x="1058275" y="3863275"/>
            <a:ext cx="1962150" cy="628650"/>
          </a:xfrm>
          <a:prstGeom prst="rect">
            <a:avLst/>
          </a:prstGeom>
          <a:noFill/>
          <a:ln>
            <a:noFill/>
          </a:ln>
        </p:spPr>
      </p:pic>
      <p:pic>
        <p:nvPicPr>
          <p:cNvPr descr="f = mx&#10;%bde08387-a20f-4c26-89ad-fd59725f63bb" id="207" name="Google Shape;207;p22"/>
          <p:cNvPicPr preferRelativeResize="0"/>
          <p:nvPr/>
        </p:nvPicPr>
        <p:blipFill>
          <a:blip r:embed="rId6">
            <a:alphaModFix/>
          </a:blip>
          <a:stretch>
            <a:fillRect/>
          </a:stretch>
        </p:blipFill>
        <p:spPr>
          <a:xfrm>
            <a:off x="4020775" y="3548950"/>
            <a:ext cx="1123950" cy="314325"/>
          </a:xfrm>
          <a:prstGeom prst="rect">
            <a:avLst/>
          </a:prstGeom>
          <a:noFill/>
          <a:ln>
            <a:noFill/>
          </a:ln>
        </p:spPr>
      </p:pic>
      <p:cxnSp>
        <p:nvCxnSpPr>
          <p:cNvPr id="208" name="Google Shape;208;p22"/>
          <p:cNvCxnSpPr>
            <a:stCxn id="205" idx="3"/>
            <a:endCxn id="207" idx="1"/>
          </p:cNvCxnSpPr>
          <p:nvPr/>
        </p:nvCxnSpPr>
        <p:spPr>
          <a:xfrm>
            <a:off x="2658475" y="3456225"/>
            <a:ext cx="1362300" cy="249900"/>
          </a:xfrm>
          <a:prstGeom prst="straightConnector1">
            <a:avLst/>
          </a:prstGeom>
          <a:noFill/>
          <a:ln cap="flat" cmpd="sng" w="9525">
            <a:solidFill>
              <a:schemeClr val="accent1"/>
            </a:solidFill>
            <a:prstDash val="solid"/>
            <a:round/>
            <a:headEnd len="med" w="med" type="none"/>
            <a:tailEnd len="med" w="med" type="triangle"/>
          </a:ln>
        </p:spPr>
      </p:cxnSp>
      <p:cxnSp>
        <p:nvCxnSpPr>
          <p:cNvPr id="209" name="Google Shape;209;p22"/>
          <p:cNvCxnSpPr>
            <a:stCxn id="206" idx="3"/>
            <a:endCxn id="207" idx="1"/>
          </p:cNvCxnSpPr>
          <p:nvPr/>
        </p:nvCxnSpPr>
        <p:spPr>
          <a:xfrm flipH="1" rot="10800000">
            <a:off x="3020425" y="3706000"/>
            <a:ext cx="1000500" cy="471600"/>
          </a:xfrm>
          <a:prstGeom prst="straightConnector1">
            <a:avLst/>
          </a:prstGeom>
          <a:noFill/>
          <a:ln cap="flat" cmpd="sng" w="9525">
            <a:solidFill>
              <a:schemeClr val="accent1"/>
            </a:solidFill>
            <a:prstDash val="solid"/>
            <a:round/>
            <a:headEnd len="med" w="med" type="none"/>
            <a:tailEnd len="med" w="med" type="triangle"/>
          </a:ln>
        </p:spPr>
      </p:cxnSp>
      <p:sp>
        <p:nvSpPr>
          <p:cNvPr id="210" name="Google Shape;210;p22"/>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3"/>
          <p:cNvSpPr txBox="1"/>
          <p:nvPr/>
        </p:nvSpPr>
        <p:spPr>
          <a:xfrm>
            <a:off x="218242" y="4513025"/>
            <a:ext cx="30045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a:solidFill>
                  <a:schemeClr val="dk1"/>
                </a:solidFill>
                <a:latin typeface="Verdana"/>
                <a:ea typeface="Verdana"/>
                <a:cs typeface="Verdana"/>
                <a:sym typeface="Verdana"/>
              </a:rPr>
              <a:t>2r = 18,08 mm</a:t>
            </a:r>
            <a:endParaRPr>
              <a:solidFill>
                <a:schemeClr val="dk1"/>
              </a:solidFill>
              <a:latin typeface="Verdana"/>
              <a:ea typeface="Verdana"/>
              <a:cs typeface="Verdana"/>
              <a:sym typeface="Verdana"/>
            </a:endParaRPr>
          </a:p>
          <a:p>
            <a:pPr indent="0" lvl="0" marL="0" marR="0" rtl="0" algn="l">
              <a:spcBef>
                <a:spcPts val="0"/>
              </a:spcBef>
              <a:spcAft>
                <a:spcPts val="0"/>
              </a:spcAft>
              <a:buNone/>
            </a:pPr>
            <a:r>
              <a:rPr lang="it-IT">
                <a:solidFill>
                  <a:schemeClr val="dk1"/>
                </a:solidFill>
                <a:latin typeface="Verdana"/>
                <a:ea typeface="Verdana"/>
                <a:cs typeface="Verdana"/>
                <a:sym typeface="Verdana"/>
              </a:rPr>
              <a:t>2R = 72,80 mm</a:t>
            </a:r>
            <a:endParaRPr>
              <a:solidFill>
                <a:schemeClr val="dk1"/>
              </a:solidFill>
              <a:latin typeface="Verdana"/>
              <a:ea typeface="Verdana"/>
              <a:cs typeface="Verdana"/>
              <a:sym typeface="Verdana"/>
            </a:endParaRPr>
          </a:p>
          <a:p>
            <a:pPr indent="0" lvl="0" marL="0" marR="0" rtl="0" algn="l">
              <a:spcBef>
                <a:spcPts val="0"/>
              </a:spcBef>
              <a:spcAft>
                <a:spcPts val="0"/>
              </a:spcAft>
              <a:buNone/>
            </a:pPr>
            <a:r>
              <a:rPr i="1" lang="it-IT">
                <a:solidFill>
                  <a:schemeClr val="dk1"/>
                </a:solidFill>
                <a:latin typeface="Times New Roman"/>
                <a:ea typeface="Times New Roman"/>
                <a:cs typeface="Times New Roman"/>
                <a:sym typeface="Times New Roman"/>
              </a:rPr>
              <a:t>l</a:t>
            </a:r>
            <a:r>
              <a:rPr lang="it-IT">
                <a:solidFill>
                  <a:schemeClr val="dk1"/>
                </a:solidFill>
                <a:latin typeface="Verdana"/>
                <a:ea typeface="Verdana"/>
                <a:cs typeface="Verdana"/>
                <a:sym typeface="Verdana"/>
              </a:rPr>
              <a:t> = 82,40 mm</a:t>
            </a:r>
            <a:endParaRPr>
              <a:solidFill>
                <a:schemeClr val="dk1"/>
              </a:solidFill>
              <a:latin typeface="Verdana"/>
              <a:ea typeface="Verdana"/>
              <a:cs typeface="Verdana"/>
              <a:sym typeface="Verdana"/>
            </a:endParaRPr>
          </a:p>
        </p:txBody>
      </p:sp>
      <p:sp>
        <p:nvSpPr>
          <p:cNvPr id="216" name="Google Shape;216;p23"/>
          <p:cNvSpPr txBox="1"/>
          <p:nvPr/>
        </p:nvSpPr>
        <p:spPr>
          <a:xfrm>
            <a:off x="641828" y="397565"/>
            <a:ext cx="1101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Risonatore di Helmholtz (3)</a:t>
            </a:r>
            <a:endParaRPr sz="3600">
              <a:latin typeface="Verdana"/>
              <a:ea typeface="Verdana"/>
              <a:cs typeface="Verdana"/>
              <a:sym typeface="Verdana"/>
            </a:endParaRPr>
          </a:p>
        </p:txBody>
      </p:sp>
      <p:graphicFrame>
        <p:nvGraphicFramePr>
          <p:cNvPr id="217" name="Google Shape;217;p23"/>
          <p:cNvGraphicFramePr/>
          <p:nvPr/>
        </p:nvGraphicFramePr>
        <p:xfrm>
          <a:off x="370650" y="1862675"/>
          <a:ext cx="3000000" cy="3000000"/>
        </p:xfrm>
        <a:graphic>
          <a:graphicData uri="http://schemas.openxmlformats.org/drawingml/2006/table">
            <a:tbl>
              <a:tblPr>
                <a:noFill/>
                <a:tableStyleId>{58A5437A-88B0-40BD-B8B2-0239782CE5DE}</a:tableStyleId>
              </a:tblPr>
              <a:tblGrid>
                <a:gridCol w="819150"/>
                <a:gridCol w="819150"/>
                <a:gridCol w="838200"/>
              </a:tblGrid>
              <a:tr h="200025">
                <a:tc>
                  <a:txBody>
                    <a:bodyPr/>
                    <a:lstStyle/>
                    <a:p>
                      <a:pPr indent="0" lvl="0" marL="0" rtl="0" algn="ctr">
                        <a:lnSpc>
                          <a:spcPct val="115000"/>
                        </a:lnSpc>
                        <a:spcBef>
                          <a:spcPts val="0"/>
                        </a:spcBef>
                        <a:spcAft>
                          <a:spcPts val="0"/>
                        </a:spcAft>
                        <a:buNone/>
                      </a:pPr>
                      <a:r>
                        <a:rPr b="1" lang="it-IT" sz="1200">
                          <a:latin typeface="Calibri"/>
                          <a:ea typeface="Calibri"/>
                          <a:cs typeface="Calibri"/>
                          <a:sym typeface="Calibri"/>
                        </a:rPr>
                        <a:t>z (m)</a:t>
                      </a:r>
                      <a:endParaRPr b="1" sz="1200">
                        <a:latin typeface="Calibri"/>
                        <a:ea typeface="Calibri"/>
                        <a:cs typeface="Calibri"/>
                        <a:sym typeface="Calibri"/>
                      </a:endParaRPr>
                    </a:p>
                  </a:txBody>
                  <a:tcPr marT="9525" marB="91425" marR="9525" marL="9525" anchor="ctr">
                    <a:lnT cap="flat" cmpd="sng" w="4775">
                      <a:solidFill>
                        <a:srgbClr val="000000"/>
                      </a:solidFill>
                      <a:prstDash val="solid"/>
                      <a:round/>
                      <a:headEnd len="sm" w="sm" type="none"/>
                      <a:tailEnd len="sm" w="sm" type="none"/>
                    </a:lnT>
                    <a:lnB cap="flat" cmpd="sng" w="477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it-IT" sz="1200">
                          <a:latin typeface="Calibri"/>
                          <a:ea typeface="Calibri"/>
                          <a:cs typeface="Calibri"/>
                          <a:sym typeface="Calibri"/>
                        </a:rPr>
                        <a:t>f (Hz)</a:t>
                      </a:r>
                      <a:endParaRPr b="1" sz="1200">
                        <a:latin typeface="Calibri"/>
                        <a:ea typeface="Calibri"/>
                        <a:cs typeface="Calibri"/>
                        <a:sym typeface="Calibri"/>
                      </a:endParaRPr>
                    </a:p>
                  </a:txBody>
                  <a:tcPr marT="9525" marB="91425" marR="9525" marL="9525" anchor="ctr">
                    <a:lnT cap="flat" cmpd="sng" w="4775">
                      <a:solidFill>
                        <a:srgbClr val="000000"/>
                      </a:solidFill>
                      <a:prstDash val="solid"/>
                      <a:round/>
                      <a:headEnd len="sm" w="sm" type="none"/>
                      <a:tailEnd len="sm" w="sm" type="none"/>
                    </a:lnT>
                    <a:lnB cap="flat" cmpd="sng" w="4775">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it-IT" sz="1200">
                          <a:latin typeface="Calibri"/>
                          <a:ea typeface="Calibri"/>
                          <a:cs typeface="Calibri"/>
                          <a:sym typeface="Calibri"/>
                        </a:rPr>
                        <a:t>x (1/m^1/2)</a:t>
                      </a:r>
                      <a:endParaRPr b="1" sz="1200">
                        <a:latin typeface="Calibri"/>
                        <a:ea typeface="Calibri"/>
                        <a:cs typeface="Calibri"/>
                        <a:sym typeface="Calibri"/>
                      </a:endParaRPr>
                    </a:p>
                  </a:txBody>
                  <a:tcPr marT="9525" marB="91425" marR="9525" marL="9525" anchor="ctr">
                    <a:lnT cap="flat" cmpd="sng" w="4775">
                      <a:solidFill>
                        <a:srgbClr val="000000"/>
                      </a:solidFill>
                      <a:prstDash val="solid"/>
                      <a:round/>
                      <a:headEnd len="sm" w="sm" type="none"/>
                      <a:tailEnd len="sm" w="sm" type="none"/>
                    </a:lnT>
                    <a:lnB cap="flat" cmpd="sng" w="4775">
                      <a:solidFill>
                        <a:srgbClr val="000000"/>
                      </a:solidFill>
                      <a:prstDash val="solid"/>
                      <a:round/>
                      <a:headEnd len="sm" w="sm" type="none"/>
                      <a:tailEnd len="sm" w="sm" type="none"/>
                    </a:lnB>
                    <a:solidFill>
                      <a:srgbClr val="D9D9D9"/>
                    </a:solidFill>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0,159</a:t>
                      </a:r>
                      <a:endParaRPr sz="1200">
                        <a:latin typeface="Calibri"/>
                        <a:ea typeface="Calibri"/>
                        <a:cs typeface="Calibri"/>
                        <a:sym typeface="Calibri"/>
                      </a:endParaRPr>
                    </a:p>
                  </a:txBody>
                  <a:tcPr marT="9525" marB="91425" marR="9525" marL="9525" anchor="b">
                    <a:lnT cap="flat" cmpd="sng" w="4775">
                      <a:solidFill>
                        <a:srgbClr val="000000"/>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116</a:t>
                      </a:r>
                      <a:endParaRPr sz="1200">
                        <a:latin typeface="Calibri"/>
                        <a:ea typeface="Calibri"/>
                        <a:cs typeface="Calibri"/>
                        <a:sym typeface="Calibri"/>
                      </a:endParaRPr>
                    </a:p>
                  </a:txBody>
                  <a:tcPr marT="9525" marB="91425" marR="9525" marL="9525" anchor="b">
                    <a:lnT cap="flat" cmpd="sng" w="4775">
                      <a:solidFill>
                        <a:srgbClr val="000000"/>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2,336</a:t>
                      </a:r>
                      <a:endParaRPr sz="1200">
                        <a:latin typeface="Calibri"/>
                        <a:ea typeface="Calibri"/>
                        <a:cs typeface="Calibri"/>
                        <a:sym typeface="Calibri"/>
                      </a:endParaRPr>
                    </a:p>
                  </a:txBody>
                  <a:tcPr marT="9525" marB="91425" marR="9525" marL="9525" anchor="b">
                    <a:lnT cap="flat" cmpd="sng" w="4775">
                      <a:solidFill>
                        <a:srgbClr val="000000"/>
                      </a:solidFill>
                      <a:prstDash val="solid"/>
                      <a:round/>
                      <a:headEnd len="sm" w="sm" type="none"/>
                      <a:tailEnd len="sm" w="sm" type="none"/>
                    </a:lnT>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0,147</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118</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2,416</a:t>
                      </a:r>
                      <a:endParaRPr sz="1200">
                        <a:latin typeface="Calibri"/>
                        <a:ea typeface="Calibri"/>
                        <a:cs typeface="Calibri"/>
                        <a:sym typeface="Calibri"/>
                      </a:endParaRPr>
                    </a:p>
                  </a:txBody>
                  <a:tcPr marT="9525" marB="91425" marR="9525" marL="9525" anchor="b"/>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0,131</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123</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2,538</a:t>
                      </a:r>
                      <a:endParaRPr sz="1200">
                        <a:latin typeface="Calibri"/>
                        <a:ea typeface="Calibri"/>
                        <a:cs typeface="Calibri"/>
                        <a:sym typeface="Calibri"/>
                      </a:endParaRPr>
                    </a:p>
                  </a:txBody>
                  <a:tcPr marT="9525" marB="91425" marR="9525" marL="9525" anchor="b"/>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0,107</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134</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2,760</a:t>
                      </a:r>
                      <a:endParaRPr sz="1200">
                        <a:latin typeface="Calibri"/>
                        <a:ea typeface="Calibri"/>
                        <a:cs typeface="Calibri"/>
                        <a:sym typeface="Calibri"/>
                      </a:endParaRPr>
                    </a:p>
                  </a:txBody>
                  <a:tcPr marT="9525" marB="91425" marR="9525" marL="9525" anchor="b"/>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0,08</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148</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3,097</a:t>
                      </a:r>
                      <a:endParaRPr sz="1200">
                        <a:latin typeface="Calibri"/>
                        <a:ea typeface="Calibri"/>
                        <a:cs typeface="Calibri"/>
                        <a:sym typeface="Calibri"/>
                      </a:endParaRPr>
                    </a:p>
                  </a:txBody>
                  <a:tcPr marT="9525" marB="91425" marR="9525" marL="9525" anchor="b"/>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0,051</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174</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3,645</a:t>
                      </a:r>
                      <a:endParaRPr sz="1200">
                        <a:latin typeface="Calibri"/>
                        <a:ea typeface="Calibri"/>
                        <a:cs typeface="Calibri"/>
                        <a:sym typeface="Calibri"/>
                      </a:endParaRPr>
                    </a:p>
                  </a:txBody>
                  <a:tcPr marT="9525" marB="91425" marR="9525" marL="9525" anchor="b"/>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0,029</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205</a:t>
                      </a:r>
                      <a:endParaRPr sz="1200">
                        <a:latin typeface="Calibri"/>
                        <a:ea typeface="Calibri"/>
                        <a:cs typeface="Calibri"/>
                        <a:sym typeface="Calibri"/>
                      </a:endParaRPr>
                    </a:p>
                  </a:txBody>
                  <a:tcPr marT="9525" marB="91425" marR="9525" marL="9525" anchor="b"/>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4,333</a:t>
                      </a:r>
                      <a:endParaRPr sz="1200">
                        <a:latin typeface="Calibri"/>
                        <a:ea typeface="Calibri"/>
                        <a:cs typeface="Calibri"/>
                        <a:sym typeface="Calibri"/>
                      </a:endParaRPr>
                    </a:p>
                  </a:txBody>
                  <a:tcPr marT="9525" marB="91425" marR="9525" marL="9525" anchor="b"/>
                </a:tc>
              </a:tr>
            </a:tbl>
          </a:graphicData>
        </a:graphic>
      </p:graphicFrame>
      <p:pic>
        <p:nvPicPr>
          <p:cNvPr id="218" name="Google Shape;218;p23"/>
          <p:cNvPicPr preferRelativeResize="0"/>
          <p:nvPr/>
        </p:nvPicPr>
        <p:blipFill>
          <a:blip r:embed="rId3">
            <a:alphaModFix/>
          </a:blip>
          <a:stretch>
            <a:fillRect/>
          </a:stretch>
        </p:blipFill>
        <p:spPr>
          <a:xfrm>
            <a:off x="3687875" y="1862663"/>
            <a:ext cx="7406042" cy="4868987"/>
          </a:xfrm>
          <a:prstGeom prst="rect">
            <a:avLst/>
          </a:prstGeom>
          <a:noFill/>
          <a:ln>
            <a:noFill/>
          </a:ln>
        </p:spPr>
      </p:pic>
      <p:sp>
        <p:nvSpPr>
          <p:cNvPr id="219" name="Google Shape;219;p23"/>
          <p:cNvSpPr txBox="1"/>
          <p:nvPr/>
        </p:nvSpPr>
        <p:spPr>
          <a:xfrm>
            <a:off x="218250" y="5591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solidFill>
                  <a:schemeClr val="dk1"/>
                </a:solidFill>
                <a:latin typeface="Verdana"/>
                <a:ea typeface="Verdana"/>
                <a:cs typeface="Verdana"/>
                <a:sym typeface="Verdana"/>
              </a:rPr>
              <a:t>c</a:t>
            </a:r>
            <a:r>
              <a:rPr baseline="-25000" lang="it-IT">
                <a:solidFill>
                  <a:schemeClr val="dk1"/>
                </a:solidFill>
                <a:latin typeface="Verdana"/>
                <a:ea typeface="Verdana"/>
                <a:cs typeface="Verdana"/>
                <a:sym typeface="Verdana"/>
              </a:rPr>
              <a:t>0</a:t>
            </a:r>
            <a:r>
              <a:rPr lang="it-IT">
                <a:solidFill>
                  <a:schemeClr val="dk1"/>
                </a:solidFill>
                <a:latin typeface="Verdana"/>
                <a:ea typeface="Verdana"/>
                <a:cs typeface="Verdana"/>
                <a:sym typeface="Verdana"/>
              </a:rPr>
              <a:t> = 348,9 m/s</a:t>
            </a:r>
            <a:endParaRPr/>
          </a:p>
        </p:txBody>
      </p:sp>
      <p:sp>
        <p:nvSpPr>
          <p:cNvPr id="220" name="Google Shape;220;p23"/>
          <p:cNvSpPr txBox="1"/>
          <p:nvPr/>
        </p:nvSpPr>
        <p:spPr>
          <a:xfrm>
            <a:off x="218250" y="5992000"/>
            <a:ext cx="368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solidFill>
                  <a:schemeClr val="dk1"/>
                </a:solidFill>
                <a:latin typeface="Verdana"/>
                <a:ea typeface="Verdana"/>
                <a:cs typeface="Verdana"/>
                <a:sym typeface="Verdana"/>
              </a:rPr>
              <a:t>c = (331 + 0,6T) m/s @ T = 30,0°C</a:t>
            </a:r>
            <a:endParaRPr/>
          </a:p>
        </p:txBody>
      </p:sp>
      <p:sp>
        <p:nvSpPr>
          <p:cNvPr id="221" name="Google Shape;221;p23"/>
          <p:cNvSpPr/>
          <p:nvPr/>
        </p:nvSpPr>
        <p:spPr>
          <a:xfrm>
            <a:off x="8746675" y="2106925"/>
            <a:ext cx="428100" cy="311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cxnSp>
        <p:nvCxnSpPr>
          <p:cNvPr id="222" name="Google Shape;222;p23"/>
          <p:cNvCxnSpPr>
            <a:stCxn id="221" idx="3"/>
          </p:cNvCxnSpPr>
          <p:nvPr/>
        </p:nvCxnSpPr>
        <p:spPr>
          <a:xfrm flipH="1">
            <a:off x="1460569" y="2372978"/>
            <a:ext cx="7348800" cy="3284700"/>
          </a:xfrm>
          <a:prstGeom prst="straightConnector1">
            <a:avLst/>
          </a:prstGeom>
          <a:noFill/>
          <a:ln cap="flat" cmpd="sng" w="9525">
            <a:solidFill>
              <a:srgbClr val="FF0000"/>
            </a:solidFill>
            <a:prstDash val="solid"/>
            <a:round/>
            <a:headEnd len="med" w="med" type="none"/>
            <a:tailEnd len="med" w="med" type="triangle"/>
          </a:ln>
        </p:spPr>
      </p:cxnSp>
      <p:pic>
        <p:nvPicPr>
          <p:cNvPr descr="m= \frac{c_0r}{2\pi R\sqrt{l}}&#10;%30f4a066-0df4-4883-b047-642765259c02" id="223" name="Google Shape;223;p23"/>
          <p:cNvPicPr preferRelativeResize="0"/>
          <p:nvPr/>
        </p:nvPicPr>
        <p:blipFill>
          <a:blip r:embed="rId4">
            <a:alphaModFix/>
          </a:blip>
          <a:stretch>
            <a:fillRect/>
          </a:stretch>
        </p:blipFill>
        <p:spPr>
          <a:xfrm>
            <a:off x="8160625" y="1044075"/>
            <a:ext cx="1600200" cy="457200"/>
          </a:xfrm>
          <a:prstGeom prst="rect">
            <a:avLst/>
          </a:prstGeom>
          <a:noFill/>
          <a:ln>
            <a:noFill/>
          </a:ln>
        </p:spPr>
      </p:pic>
      <p:cxnSp>
        <p:nvCxnSpPr>
          <p:cNvPr id="224" name="Google Shape;224;p23"/>
          <p:cNvCxnSpPr>
            <a:stCxn id="221" idx="0"/>
          </p:cNvCxnSpPr>
          <p:nvPr/>
        </p:nvCxnSpPr>
        <p:spPr>
          <a:xfrm rot="10800000">
            <a:off x="8360425" y="1376725"/>
            <a:ext cx="600300" cy="730200"/>
          </a:xfrm>
          <a:prstGeom prst="straightConnector1">
            <a:avLst/>
          </a:prstGeom>
          <a:noFill/>
          <a:ln cap="flat" cmpd="sng" w="9525">
            <a:solidFill>
              <a:srgbClr val="FF0000"/>
            </a:solidFill>
            <a:prstDash val="solid"/>
            <a:round/>
            <a:headEnd len="med" w="med" type="none"/>
            <a:tailEnd len="med" w="med" type="triangle"/>
          </a:ln>
        </p:spPr>
      </p:cxnSp>
      <p:sp>
        <p:nvSpPr>
          <p:cNvPr id="225" name="Google Shape;225;p23"/>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nvSpPr>
        <p:spPr>
          <a:xfrm>
            <a:off x="1058264" y="1222513"/>
            <a:ext cx="101631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Impostare phyphox in modalità “Autocorrelazione audio”</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Inserire nella bottiglia un po’ d’acqua</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Misurare l’altezza (z) della colonna d’aria libera</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Avvicinarsi con la bocca al collo della bottiglia e soffiare in modo regolare fino ad ottenere la risonanza</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Mentre si soffia, leggere sul cellulare la frequenza (f) di risonanza</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Riportare in tabella </a:t>
            </a:r>
            <a:r>
              <a:rPr i="1" lang="it-IT" sz="2400">
                <a:solidFill>
                  <a:schemeClr val="dk1"/>
                </a:solidFill>
                <a:latin typeface="Times New Roman"/>
                <a:ea typeface="Times New Roman"/>
                <a:cs typeface="Times New Roman"/>
                <a:sym typeface="Times New Roman"/>
              </a:rPr>
              <a:t>f</a:t>
            </a:r>
            <a:r>
              <a:rPr lang="it-IT" sz="2400">
                <a:solidFill>
                  <a:schemeClr val="dk1"/>
                </a:solidFill>
                <a:latin typeface="Verdana"/>
                <a:ea typeface="Verdana"/>
                <a:cs typeface="Verdana"/>
                <a:sym typeface="Verdana"/>
              </a:rPr>
              <a:t> e </a:t>
            </a:r>
            <a:r>
              <a:rPr i="1" lang="it-IT" sz="2400">
                <a:solidFill>
                  <a:schemeClr val="dk1"/>
                </a:solidFill>
                <a:latin typeface="Times New Roman"/>
                <a:ea typeface="Times New Roman"/>
                <a:cs typeface="Times New Roman"/>
                <a:sym typeface="Times New Roman"/>
              </a:rPr>
              <a:t>z</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Costruire il grafico</a:t>
            </a:r>
            <a:endParaRPr sz="2400">
              <a:solidFill>
                <a:schemeClr val="dk1"/>
              </a:solidFill>
              <a:latin typeface="Verdana"/>
              <a:ea typeface="Verdana"/>
              <a:cs typeface="Verdana"/>
              <a:sym typeface="Verdana"/>
            </a:endParaRPr>
          </a:p>
        </p:txBody>
      </p:sp>
      <p:sp>
        <p:nvSpPr>
          <p:cNvPr id="231" name="Google Shape;231;p24"/>
          <p:cNvSpPr txBox="1"/>
          <p:nvPr/>
        </p:nvSpPr>
        <p:spPr>
          <a:xfrm>
            <a:off x="641828" y="397565"/>
            <a:ext cx="1101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Risonatore di Helmholtz (4)</a:t>
            </a:r>
            <a:endParaRPr sz="3600">
              <a:latin typeface="Verdana"/>
              <a:ea typeface="Verdana"/>
              <a:cs typeface="Verdana"/>
              <a:sym typeface="Verdana"/>
            </a:endParaRPr>
          </a:p>
        </p:txBody>
      </p:sp>
      <p:sp>
        <p:nvSpPr>
          <p:cNvPr id="232" name="Google Shape;232;p24"/>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5"/>
          <p:cNvSpPr txBox="1"/>
          <p:nvPr/>
        </p:nvSpPr>
        <p:spPr>
          <a:xfrm>
            <a:off x="641828" y="397565"/>
            <a:ext cx="110184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200"/>
              </a:spcBef>
              <a:spcAft>
                <a:spcPts val="0"/>
              </a:spcAft>
              <a:buNone/>
            </a:pPr>
            <a:r>
              <a:rPr lang="it-IT" sz="3600">
                <a:solidFill>
                  <a:schemeClr val="dk1"/>
                </a:solidFill>
                <a:latin typeface="Verdana"/>
                <a:ea typeface="Verdana"/>
                <a:cs typeface="Verdana"/>
                <a:sym typeface="Verdana"/>
              </a:rPr>
              <a:t>Esperimento 3: ingannando l’attesa</a:t>
            </a:r>
            <a:endParaRPr sz="3600">
              <a:solidFill>
                <a:schemeClr val="dk1"/>
              </a:solidFill>
              <a:latin typeface="Verdana"/>
              <a:ea typeface="Verdana"/>
              <a:cs typeface="Verdana"/>
              <a:sym typeface="Verdana"/>
            </a:endParaRPr>
          </a:p>
        </p:txBody>
      </p:sp>
      <p:grpSp>
        <p:nvGrpSpPr>
          <p:cNvPr id="238" name="Google Shape;238;p25"/>
          <p:cNvGrpSpPr/>
          <p:nvPr/>
        </p:nvGrpSpPr>
        <p:grpSpPr>
          <a:xfrm>
            <a:off x="705800" y="1275925"/>
            <a:ext cx="1752500" cy="5194650"/>
            <a:chOff x="3081350" y="1510950"/>
            <a:chExt cx="1752500" cy="5194650"/>
          </a:xfrm>
        </p:grpSpPr>
        <p:pic>
          <p:nvPicPr>
            <p:cNvPr id="239" name="Google Shape;239;p25"/>
            <p:cNvPicPr preferRelativeResize="0"/>
            <p:nvPr/>
          </p:nvPicPr>
          <p:blipFill>
            <a:blip r:embed="rId3">
              <a:alphaModFix/>
            </a:blip>
            <a:stretch>
              <a:fillRect/>
            </a:stretch>
          </p:blipFill>
          <p:spPr>
            <a:xfrm>
              <a:off x="3094329" y="4637919"/>
              <a:ext cx="1739521" cy="2067681"/>
            </a:xfrm>
            <a:prstGeom prst="rect">
              <a:avLst/>
            </a:prstGeom>
            <a:noFill/>
            <a:ln>
              <a:noFill/>
            </a:ln>
          </p:spPr>
        </p:pic>
        <p:pic>
          <p:nvPicPr>
            <p:cNvPr id="240" name="Google Shape;240;p25"/>
            <p:cNvPicPr preferRelativeResize="0"/>
            <p:nvPr/>
          </p:nvPicPr>
          <p:blipFill>
            <a:blip r:embed="rId3">
              <a:alphaModFix/>
            </a:blip>
            <a:stretch>
              <a:fillRect/>
            </a:stretch>
          </p:blipFill>
          <p:spPr>
            <a:xfrm>
              <a:off x="3081350" y="3086881"/>
              <a:ext cx="1739521" cy="2067681"/>
            </a:xfrm>
            <a:prstGeom prst="rect">
              <a:avLst/>
            </a:prstGeom>
            <a:noFill/>
            <a:ln>
              <a:noFill/>
            </a:ln>
          </p:spPr>
        </p:pic>
        <p:pic>
          <p:nvPicPr>
            <p:cNvPr id="241" name="Google Shape;241;p25"/>
            <p:cNvPicPr preferRelativeResize="0"/>
            <p:nvPr/>
          </p:nvPicPr>
          <p:blipFill>
            <a:blip r:embed="rId3">
              <a:alphaModFix/>
            </a:blip>
            <a:stretch>
              <a:fillRect/>
            </a:stretch>
          </p:blipFill>
          <p:spPr>
            <a:xfrm>
              <a:off x="3094329" y="1510950"/>
              <a:ext cx="1739521" cy="2067681"/>
            </a:xfrm>
            <a:prstGeom prst="rect">
              <a:avLst/>
            </a:prstGeom>
            <a:noFill/>
            <a:ln>
              <a:noFill/>
            </a:ln>
          </p:spPr>
        </p:pic>
      </p:grpSp>
      <p:pic>
        <p:nvPicPr>
          <p:cNvPr id="242" name="Google Shape;242;p25"/>
          <p:cNvPicPr preferRelativeResize="0"/>
          <p:nvPr/>
        </p:nvPicPr>
        <p:blipFill>
          <a:blip r:embed="rId4">
            <a:alphaModFix/>
          </a:blip>
          <a:stretch>
            <a:fillRect/>
          </a:stretch>
        </p:blipFill>
        <p:spPr>
          <a:xfrm>
            <a:off x="4678625" y="3370396"/>
            <a:ext cx="1567625" cy="3100175"/>
          </a:xfrm>
          <a:prstGeom prst="rect">
            <a:avLst/>
          </a:prstGeom>
          <a:noFill/>
          <a:ln>
            <a:noFill/>
          </a:ln>
        </p:spPr>
      </p:pic>
      <p:pic>
        <p:nvPicPr>
          <p:cNvPr id="243" name="Google Shape;243;p25"/>
          <p:cNvPicPr preferRelativeResize="0"/>
          <p:nvPr/>
        </p:nvPicPr>
        <p:blipFill>
          <a:blip r:embed="rId5">
            <a:alphaModFix/>
          </a:blip>
          <a:stretch>
            <a:fillRect/>
          </a:stretch>
        </p:blipFill>
        <p:spPr>
          <a:xfrm rot="-5400000">
            <a:off x="4010986" y="4185737"/>
            <a:ext cx="2911227" cy="1422950"/>
          </a:xfrm>
          <a:prstGeom prst="rect">
            <a:avLst/>
          </a:prstGeom>
          <a:noFill/>
          <a:ln>
            <a:noFill/>
          </a:ln>
        </p:spPr>
      </p:pic>
      <p:sp>
        <p:nvSpPr>
          <p:cNvPr id="244" name="Google Shape;244;p25"/>
          <p:cNvSpPr/>
          <p:nvPr/>
        </p:nvSpPr>
        <p:spPr>
          <a:xfrm rot="2568167">
            <a:off x="1452025" y="1284313"/>
            <a:ext cx="260053" cy="268548"/>
          </a:xfrm>
          <a:prstGeom prst="can">
            <a:avLst>
              <a:gd fmla="val 25000" name="adj"/>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cxnSp>
        <p:nvCxnSpPr>
          <p:cNvPr id="245" name="Google Shape;245;p25"/>
          <p:cNvCxnSpPr>
            <a:stCxn id="244" idx="1"/>
          </p:cNvCxnSpPr>
          <p:nvPr/>
        </p:nvCxnSpPr>
        <p:spPr>
          <a:xfrm flipH="1" rot="-5400000">
            <a:off x="2432552" y="560737"/>
            <a:ext cx="2029200" cy="3547800"/>
          </a:xfrm>
          <a:prstGeom prst="curvedConnector4">
            <a:avLst>
              <a:gd fmla="val -15070" name="adj1"/>
              <a:gd fmla="val 51069" name="adj2"/>
            </a:avLst>
          </a:prstGeom>
          <a:noFill/>
          <a:ln cap="flat" cmpd="sng" w="19050">
            <a:solidFill>
              <a:schemeClr val="dk2"/>
            </a:solidFill>
            <a:prstDash val="solid"/>
            <a:round/>
            <a:headEnd len="med" w="med" type="none"/>
            <a:tailEnd len="med" w="med" type="none"/>
          </a:ln>
        </p:spPr>
      </p:cxnSp>
      <p:cxnSp>
        <p:nvCxnSpPr>
          <p:cNvPr id="246" name="Google Shape;246;p25"/>
          <p:cNvCxnSpPr>
            <a:endCxn id="239" idx="2"/>
          </p:cNvCxnSpPr>
          <p:nvPr/>
        </p:nvCxnSpPr>
        <p:spPr>
          <a:xfrm flipH="1">
            <a:off x="1588540" y="3391375"/>
            <a:ext cx="3641100" cy="3079200"/>
          </a:xfrm>
          <a:prstGeom prst="curvedConnector4">
            <a:avLst>
              <a:gd fmla="val 38056" name="adj1"/>
              <a:gd fmla="val 107733" name="adj2"/>
            </a:avLst>
          </a:prstGeom>
          <a:noFill/>
          <a:ln cap="flat" cmpd="sng" w="19050">
            <a:solidFill>
              <a:schemeClr val="dk2"/>
            </a:solidFill>
            <a:prstDash val="solid"/>
            <a:round/>
            <a:headEnd len="med" w="med" type="none"/>
            <a:tailEnd len="med" w="med" type="none"/>
          </a:ln>
        </p:spPr>
      </p:cxnSp>
      <p:sp>
        <p:nvSpPr>
          <p:cNvPr id="247" name="Google Shape;247;p25"/>
          <p:cNvSpPr txBox="1"/>
          <p:nvPr/>
        </p:nvSpPr>
        <p:spPr>
          <a:xfrm>
            <a:off x="6832825" y="1099625"/>
            <a:ext cx="4432200" cy="495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t>1. </a:t>
            </a:r>
            <a:r>
              <a:rPr lang="it-IT" sz="1800"/>
              <a:t>Posizionare il rotolo di carta igienica su una superficie piana con una cuffia in fondo al tubo.</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2. Impilare altri due rotoli per creare un tunnel per il suono e contribuire a isolare il suono sperimentale dagli altri rumori.</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3. Applicate un pesetto sul cavo vicino all'altra cuffia per renderlo più pesante e tenerlo teso.</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4. Selezionare su phyphox il GENERATORE DI SUONI e impostate una frequenza di  3 kHz.</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5. Mentre si riproduce il suono, abbassare con attenzione la seconda cuffia nel tubo fino sul fondo. </a:t>
            </a:r>
            <a:endParaRPr sz="1800"/>
          </a:p>
        </p:txBody>
      </p:sp>
      <p:sp>
        <p:nvSpPr>
          <p:cNvPr id="248" name="Google Shape;248;p25"/>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nvSpPr>
        <p:spPr>
          <a:xfrm>
            <a:off x="641828" y="397565"/>
            <a:ext cx="110184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200"/>
              </a:spcBef>
              <a:spcAft>
                <a:spcPts val="0"/>
              </a:spcAft>
              <a:buNone/>
            </a:pPr>
            <a:r>
              <a:rPr lang="it-IT" sz="3600">
                <a:solidFill>
                  <a:schemeClr val="dk1"/>
                </a:solidFill>
                <a:latin typeface="Verdana"/>
                <a:ea typeface="Verdana"/>
                <a:cs typeface="Verdana"/>
                <a:sym typeface="Verdana"/>
              </a:rPr>
              <a:t>Esperimento 3: ingannando l’attesa</a:t>
            </a:r>
            <a:endParaRPr sz="3600">
              <a:solidFill>
                <a:schemeClr val="dk1"/>
              </a:solidFill>
              <a:latin typeface="Verdana"/>
              <a:ea typeface="Verdana"/>
              <a:cs typeface="Verdana"/>
              <a:sym typeface="Verdana"/>
            </a:endParaRPr>
          </a:p>
        </p:txBody>
      </p:sp>
      <p:sp>
        <p:nvSpPr>
          <p:cNvPr id="254" name="Google Shape;254;p26"/>
          <p:cNvSpPr txBox="1"/>
          <p:nvPr/>
        </p:nvSpPr>
        <p:spPr>
          <a:xfrm>
            <a:off x="641825" y="1047325"/>
            <a:ext cx="101445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t>6. Sollevare lentamente la cuffia. Ascoltate attentamente. A un certo punto il suono dovrebbe quasi scomparire. Effettuare piccoli aggiustamenti per trovare il punto più silenzioso.</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7. Segnare il cavo in cima al tubo con la penna.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8. Spostare il cavo più in alto per trovare il successivo punto più silenzioso e segnare anche quello.</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9. Rimuovere la cuffia e misurare la distanza tra i segni in millimetri. Questa distanza è la lunghezza d'onda del suono (differenza tra due </a:t>
            </a:r>
            <a:r>
              <a:rPr lang="it-IT" sz="1800"/>
              <a:t>minimi</a:t>
            </a:r>
            <a:r>
              <a:rPr lang="it-IT" sz="1800"/>
              <a:t> distruttivi).</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10. Moltiplicare la frequenza per la distanza.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11. Potete verificare ripetendo l'operazione con altre frequenze. (Provate con 2 kHz e 4 kHz).</a:t>
            </a:r>
            <a:endParaRPr sz="1800"/>
          </a:p>
        </p:txBody>
      </p:sp>
      <p:sp>
        <p:nvSpPr>
          <p:cNvPr id="255" name="Google Shape;255;p26"/>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nvSpPr>
        <p:spPr>
          <a:xfrm>
            <a:off x="641828" y="397565"/>
            <a:ext cx="110184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200"/>
              </a:spcBef>
              <a:spcAft>
                <a:spcPts val="0"/>
              </a:spcAft>
              <a:buNone/>
            </a:pPr>
            <a:r>
              <a:rPr lang="it-IT" sz="3600">
                <a:solidFill>
                  <a:schemeClr val="dk1"/>
                </a:solidFill>
                <a:latin typeface="Verdana"/>
                <a:ea typeface="Verdana"/>
                <a:cs typeface="Verdana"/>
                <a:sym typeface="Verdana"/>
              </a:rPr>
              <a:t>Esperimento 4: tubo di Kundt artigianale (1)</a:t>
            </a:r>
            <a:endParaRPr sz="3600">
              <a:solidFill>
                <a:schemeClr val="dk1"/>
              </a:solidFill>
              <a:latin typeface="Verdana"/>
              <a:ea typeface="Verdana"/>
              <a:cs typeface="Verdana"/>
              <a:sym typeface="Verdana"/>
            </a:endParaRPr>
          </a:p>
        </p:txBody>
      </p:sp>
      <p:sp>
        <p:nvSpPr>
          <p:cNvPr id="261" name="Google Shape;261;p27"/>
          <p:cNvSpPr txBox="1"/>
          <p:nvPr/>
        </p:nvSpPr>
        <p:spPr>
          <a:xfrm>
            <a:off x="641825" y="1047325"/>
            <a:ext cx="10144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t>E’ possibile realizzare “in casa” un tubo di Kundt per la misura della velocità del  suono con un tubo per lo scarico in cui aprite una fenditura lungo quasi tutta la lunghezza.</a:t>
            </a:r>
            <a:endParaRPr sz="1800"/>
          </a:p>
          <a:p>
            <a:pPr indent="0" lvl="0" marL="0" rtl="0" algn="l">
              <a:spcBef>
                <a:spcPts val="0"/>
              </a:spcBef>
              <a:spcAft>
                <a:spcPts val="0"/>
              </a:spcAft>
              <a:buNone/>
            </a:pPr>
            <a:r>
              <a:rPr lang="it-IT" sz="1800"/>
              <a:t>Se avete un budget più elevato, potete munirvi di un tubo di plastica trasparente.</a:t>
            </a:r>
            <a:endParaRPr sz="1800"/>
          </a:p>
        </p:txBody>
      </p:sp>
      <p:grpSp>
        <p:nvGrpSpPr>
          <p:cNvPr id="262" name="Google Shape;262;p27"/>
          <p:cNvGrpSpPr/>
          <p:nvPr/>
        </p:nvGrpSpPr>
        <p:grpSpPr>
          <a:xfrm>
            <a:off x="679921" y="2121882"/>
            <a:ext cx="10509152" cy="3056754"/>
            <a:chOff x="152400" y="2405750"/>
            <a:chExt cx="11616173" cy="3378749"/>
          </a:xfrm>
        </p:grpSpPr>
        <p:pic>
          <p:nvPicPr>
            <p:cNvPr id="263" name="Google Shape;263;p27"/>
            <p:cNvPicPr preferRelativeResize="0"/>
            <p:nvPr/>
          </p:nvPicPr>
          <p:blipFill>
            <a:blip r:embed="rId3">
              <a:alphaModFix/>
            </a:blip>
            <a:stretch>
              <a:fillRect/>
            </a:stretch>
          </p:blipFill>
          <p:spPr>
            <a:xfrm>
              <a:off x="152400" y="2837025"/>
              <a:ext cx="5370926" cy="2549099"/>
            </a:xfrm>
            <a:prstGeom prst="rect">
              <a:avLst/>
            </a:prstGeom>
            <a:noFill/>
            <a:ln>
              <a:noFill/>
            </a:ln>
          </p:spPr>
        </p:pic>
        <p:pic>
          <p:nvPicPr>
            <p:cNvPr id="264" name="Google Shape;264;p27"/>
            <p:cNvPicPr preferRelativeResize="0"/>
            <p:nvPr/>
          </p:nvPicPr>
          <p:blipFill>
            <a:blip r:embed="rId4">
              <a:alphaModFix/>
            </a:blip>
            <a:stretch>
              <a:fillRect/>
            </a:stretch>
          </p:blipFill>
          <p:spPr>
            <a:xfrm>
              <a:off x="5523325" y="2405750"/>
              <a:ext cx="6245248" cy="3378749"/>
            </a:xfrm>
            <a:prstGeom prst="rect">
              <a:avLst/>
            </a:prstGeom>
            <a:noFill/>
            <a:ln>
              <a:noFill/>
            </a:ln>
          </p:spPr>
        </p:pic>
      </p:grpSp>
      <p:sp>
        <p:nvSpPr>
          <p:cNvPr id="265" name="Google Shape;265;p27"/>
          <p:cNvSpPr txBox="1"/>
          <p:nvPr/>
        </p:nvSpPr>
        <p:spPr>
          <a:xfrm>
            <a:off x="496550" y="5178625"/>
            <a:ext cx="10289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1"/>
                </a:solidFill>
              </a:rPr>
              <a:t>Impostare phyphox del cellulare dentro al tubo in modalità “Audioscopio”</a:t>
            </a:r>
            <a:endParaRPr sz="1800">
              <a:solidFill>
                <a:schemeClr val="dk1"/>
              </a:solidFill>
            </a:endParaRPr>
          </a:p>
          <a:p>
            <a:pPr indent="0" lvl="0" marL="0" rtl="0" algn="l">
              <a:spcBef>
                <a:spcPts val="0"/>
              </a:spcBef>
              <a:spcAft>
                <a:spcPts val="0"/>
              </a:spcAft>
              <a:buNone/>
            </a:pPr>
            <a:r>
              <a:rPr lang="it-IT" sz="1800">
                <a:solidFill>
                  <a:schemeClr val="dk1"/>
                </a:solidFill>
              </a:rPr>
              <a:t>Il cellulare all’imbocco di una delle estremità in modalità “Generatore di suoni”</a:t>
            </a:r>
            <a:endParaRPr sz="1800">
              <a:solidFill>
                <a:schemeClr val="dk1"/>
              </a:solidFill>
            </a:endParaRPr>
          </a:p>
        </p:txBody>
      </p:sp>
      <p:sp>
        <p:nvSpPr>
          <p:cNvPr id="266" name="Google Shape;266;p27"/>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txBox="1"/>
          <p:nvPr/>
        </p:nvSpPr>
        <p:spPr>
          <a:xfrm>
            <a:off x="641828" y="397565"/>
            <a:ext cx="110184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200"/>
              </a:spcBef>
              <a:spcAft>
                <a:spcPts val="0"/>
              </a:spcAft>
              <a:buNone/>
            </a:pPr>
            <a:r>
              <a:rPr lang="it-IT" sz="3600">
                <a:solidFill>
                  <a:schemeClr val="dk1"/>
                </a:solidFill>
                <a:latin typeface="Verdana"/>
                <a:ea typeface="Verdana"/>
                <a:cs typeface="Verdana"/>
                <a:sym typeface="Verdana"/>
              </a:rPr>
              <a:t>Esperimento 4: tubo di Kundt artigianale (2)</a:t>
            </a:r>
            <a:endParaRPr sz="3600">
              <a:solidFill>
                <a:schemeClr val="dk1"/>
              </a:solidFill>
              <a:latin typeface="Verdana"/>
              <a:ea typeface="Verdana"/>
              <a:cs typeface="Verdana"/>
              <a:sym typeface="Verdana"/>
            </a:endParaRPr>
          </a:p>
        </p:txBody>
      </p:sp>
      <p:sp>
        <p:nvSpPr>
          <p:cNvPr id="272" name="Google Shape;272;p28"/>
          <p:cNvSpPr txBox="1"/>
          <p:nvPr/>
        </p:nvSpPr>
        <p:spPr>
          <a:xfrm>
            <a:off x="641825" y="1047325"/>
            <a:ext cx="101445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t>Il fenomeno delle onde stazionarie in una colonna d'aria vibrante è abbastanza noto; in particolare, all'interno della colonna ci sono punti in cui non c'è oscillazione (nodi) e altri con oscillazione massima (anti-nodi).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I casi principali sono due: un tubo aperto a entrambe le estremità o un tubo aperto solo a un'estremità.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Nel caso di questo esperimento la frequenza fondamentale f</a:t>
            </a:r>
            <a:r>
              <a:rPr baseline="-25000" lang="it-IT" sz="1800"/>
              <a:t>0</a:t>
            </a:r>
            <a:r>
              <a:rPr lang="it-IT" sz="1800"/>
              <a:t> (detta anche prima armonica) è espressa dalla formula:</a:t>
            </a:r>
            <a:endParaRPr sz="1800"/>
          </a:p>
        </p:txBody>
      </p:sp>
      <p:pic>
        <p:nvPicPr>
          <p:cNvPr descr="f_0 = \frac{c_0}{2\Delta L}&#10;%768de281-2297-45b7-a8b1-0a9503b4ca6d" id="273" name="Google Shape;273;p28"/>
          <p:cNvPicPr preferRelativeResize="0"/>
          <p:nvPr/>
        </p:nvPicPr>
        <p:blipFill>
          <a:blip r:embed="rId3">
            <a:alphaModFix/>
          </a:blip>
          <a:stretch>
            <a:fillRect/>
          </a:stretch>
        </p:blipFill>
        <p:spPr>
          <a:xfrm>
            <a:off x="1510925" y="3725425"/>
            <a:ext cx="2219325" cy="600075"/>
          </a:xfrm>
          <a:prstGeom prst="rect">
            <a:avLst/>
          </a:prstGeom>
          <a:noFill/>
          <a:ln>
            <a:noFill/>
          </a:ln>
        </p:spPr>
      </p:pic>
      <p:sp>
        <p:nvSpPr>
          <p:cNvPr id="274" name="Google Shape;274;p28"/>
          <p:cNvSpPr txBox="1"/>
          <p:nvPr/>
        </p:nvSpPr>
        <p:spPr>
          <a:xfrm>
            <a:off x="641825" y="4559300"/>
            <a:ext cx="10564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1"/>
                </a:solidFill>
              </a:rPr>
              <a:t>dove c</a:t>
            </a:r>
            <a:r>
              <a:rPr baseline="-25000" lang="it-IT" sz="1800">
                <a:solidFill>
                  <a:schemeClr val="dk1"/>
                </a:solidFill>
              </a:rPr>
              <a:t>0</a:t>
            </a:r>
            <a:r>
              <a:rPr lang="it-IT" sz="1800">
                <a:solidFill>
                  <a:schemeClr val="dk1"/>
                </a:solidFill>
              </a:rPr>
              <a:t> è la velocità del suono e ΔL la distanza tra due minimi osservati sul cellulare dentro al tubo</a:t>
            </a:r>
            <a:endParaRPr/>
          </a:p>
        </p:txBody>
      </p:sp>
      <p:sp>
        <p:nvSpPr>
          <p:cNvPr id="275" name="Google Shape;275;p28"/>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nvSpPr>
        <p:spPr>
          <a:xfrm>
            <a:off x="641828" y="397565"/>
            <a:ext cx="11018400" cy="591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200"/>
              </a:spcBef>
              <a:spcAft>
                <a:spcPts val="0"/>
              </a:spcAft>
              <a:buNone/>
            </a:pPr>
            <a:r>
              <a:rPr lang="it-IT" sz="3600">
                <a:solidFill>
                  <a:schemeClr val="dk1"/>
                </a:solidFill>
                <a:latin typeface="Verdana"/>
                <a:ea typeface="Verdana"/>
                <a:cs typeface="Verdana"/>
                <a:sym typeface="Verdana"/>
              </a:rPr>
              <a:t>Esperimento 4: tubo di Kundt artigianale (3)</a:t>
            </a:r>
            <a:endParaRPr sz="3600">
              <a:solidFill>
                <a:schemeClr val="dk1"/>
              </a:solidFill>
              <a:latin typeface="Verdana"/>
              <a:ea typeface="Verdana"/>
              <a:cs typeface="Verdana"/>
              <a:sym typeface="Verdana"/>
            </a:endParaRPr>
          </a:p>
        </p:txBody>
      </p:sp>
      <p:sp>
        <p:nvSpPr>
          <p:cNvPr id="281" name="Google Shape;281;p29"/>
          <p:cNvSpPr txBox="1"/>
          <p:nvPr/>
        </p:nvSpPr>
        <p:spPr>
          <a:xfrm>
            <a:off x="4272600" y="1100925"/>
            <a:ext cx="6933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1"/>
                </a:solidFill>
              </a:rPr>
              <a:t>Cambiando la frequenza è possibile raccogliere diverse misure ed effettuare un po’ di </a:t>
            </a:r>
            <a:r>
              <a:rPr lang="it-IT" sz="1800">
                <a:solidFill>
                  <a:schemeClr val="dk1"/>
                </a:solidFill>
              </a:rPr>
              <a:t>statistica</a:t>
            </a:r>
            <a:endParaRPr/>
          </a:p>
        </p:txBody>
      </p:sp>
      <p:graphicFrame>
        <p:nvGraphicFramePr>
          <p:cNvPr id="282" name="Google Shape;282;p29"/>
          <p:cNvGraphicFramePr/>
          <p:nvPr/>
        </p:nvGraphicFramePr>
        <p:xfrm>
          <a:off x="641825" y="1100925"/>
          <a:ext cx="3000000" cy="3000000"/>
        </p:xfrm>
        <a:graphic>
          <a:graphicData uri="http://schemas.openxmlformats.org/drawingml/2006/table">
            <a:tbl>
              <a:tblPr>
                <a:noFill/>
                <a:tableStyleId>{58A5437A-88B0-40BD-B8B2-0239782CE5DE}</a:tableStyleId>
              </a:tblPr>
              <a:tblGrid>
                <a:gridCol w="828675"/>
                <a:gridCol w="1038225"/>
                <a:gridCol w="828675"/>
              </a:tblGrid>
              <a:tr h="200025">
                <a:tc>
                  <a:txBody>
                    <a:bodyPr/>
                    <a:lstStyle/>
                    <a:p>
                      <a:pPr indent="0" lvl="0" marL="0" rtl="0" algn="ctr">
                        <a:lnSpc>
                          <a:spcPct val="115000"/>
                        </a:lnSpc>
                        <a:spcBef>
                          <a:spcPts val="0"/>
                        </a:spcBef>
                        <a:spcAft>
                          <a:spcPts val="0"/>
                        </a:spcAft>
                        <a:buNone/>
                      </a:pPr>
                      <a:r>
                        <a:rPr b="1" lang="it-IT" sz="1200">
                          <a:latin typeface="Calibri"/>
                          <a:ea typeface="Calibri"/>
                          <a:cs typeface="Calibri"/>
                          <a:sym typeface="Calibri"/>
                        </a:rPr>
                        <a:t>f (Hz)</a:t>
                      </a:r>
                      <a:endParaRPr b="1"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IT" sz="1200">
                          <a:latin typeface="Calibri"/>
                          <a:ea typeface="Calibri"/>
                          <a:cs typeface="Calibri"/>
                          <a:sym typeface="Calibri"/>
                        </a:rPr>
                        <a:t>DL (cm)</a:t>
                      </a:r>
                      <a:endParaRPr b="1"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it-IT" sz="1200">
                          <a:latin typeface="Calibri"/>
                          <a:ea typeface="Calibri"/>
                          <a:cs typeface="Calibri"/>
                          <a:sym typeface="Calibri"/>
                        </a:rPr>
                        <a:t>c (m/s)</a:t>
                      </a:r>
                      <a:endParaRPr b="1"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43,5</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348</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450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36</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324</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500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33,5</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335</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500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39</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390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550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30,5</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336</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550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31</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341</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600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28,5</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342</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600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34</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408</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650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26</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338</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650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31</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403</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700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23</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322</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700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26</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364</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700</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29,5</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it-IT" sz="1200">
                          <a:latin typeface="Calibri"/>
                          <a:ea typeface="Calibri"/>
                          <a:cs typeface="Calibri"/>
                          <a:sym typeface="Calibri"/>
                        </a:rPr>
                        <a:t>413</a:t>
                      </a:r>
                      <a:endParaRPr sz="12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c_0 = (359\pm33)\; m/s&#10;%37c36040-f00d-433c-b31d-216c68b2543a" id="283" name="Google Shape;283;p29"/>
          <p:cNvPicPr preferRelativeResize="0"/>
          <p:nvPr/>
        </p:nvPicPr>
        <p:blipFill>
          <a:blip r:embed="rId3">
            <a:alphaModFix/>
          </a:blip>
          <a:stretch>
            <a:fillRect/>
          </a:stretch>
        </p:blipFill>
        <p:spPr>
          <a:xfrm>
            <a:off x="4272600" y="1952175"/>
            <a:ext cx="3836125" cy="439075"/>
          </a:xfrm>
          <a:prstGeom prst="rect">
            <a:avLst/>
          </a:prstGeom>
          <a:noFill/>
          <a:ln>
            <a:noFill/>
          </a:ln>
        </p:spPr>
      </p:pic>
      <p:sp>
        <p:nvSpPr>
          <p:cNvPr id="284" name="Google Shape;284;p29"/>
          <p:cNvSpPr txBox="1"/>
          <p:nvPr/>
        </p:nvSpPr>
        <p:spPr>
          <a:xfrm>
            <a:off x="4272600" y="2687425"/>
            <a:ext cx="6933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1"/>
                </a:solidFill>
              </a:rPr>
              <a:t>Considerando poi che la prova è stata eseguita con una temperatura ambiente pari a T = 29,9°C, la velocità attesa era di 349 m/s, con un errore di circa il 3% </a:t>
            </a:r>
            <a:endParaRPr/>
          </a:p>
        </p:txBody>
      </p:sp>
      <p:sp>
        <p:nvSpPr>
          <p:cNvPr id="285" name="Google Shape;285;p29"/>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0"/>
          <p:cNvSpPr txBox="1"/>
          <p:nvPr/>
        </p:nvSpPr>
        <p:spPr>
          <a:xfrm>
            <a:off x="1088136" y="437321"/>
            <a:ext cx="291579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4000">
                <a:solidFill>
                  <a:schemeClr val="dk1"/>
                </a:solidFill>
                <a:latin typeface="Rockwell"/>
                <a:ea typeface="Rockwell"/>
                <a:cs typeface="Rockwell"/>
                <a:sym typeface="Rockwell"/>
              </a:rPr>
              <a:t>Bibliografia</a:t>
            </a:r>
            <a:endParaRPr/>
          </a:p>
        </p:txBody>
      </p:sp>
      <p:sp>
        <p:nvSpPr>
          <p:cNvPr id="291" name="Google Shape;291;p30"/>
          <p:cNvSpPr txBox="1"/>
          <p:nvPr/>
        </p:nvSpPr>
        <p:spPr>
          <a:xfrm>
            <a:off x="1183575" y="1145200"/>
            <a:ext cx="10127700" cy="3524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it-IT" sz="1800">
                <a:solidFill>
                  <a:schemeClr val="dk1"/>
                </a:solidFill>
              </a:rPr>
              <a:t>[1] </a:t>
            </a:r>
            <a:r>
              <a:rPr lang="it-IT" sz="1800">
                <a:solidFill>
                  <a:schemeClr val="dk1"/>
                </a:solidFill>
                <a:latin typeface="Arial"/>
                <a:ea typeface="Arial"/>
                <a:cs typeface="Arial"/>
                <a:sym typeface="Arial"/>
              </a:rPr>
              <a:t>https://fisicaondemusica.unimore.it/</a:t>
            </a:r>
            <a:endParaRPr sz="1800"/>
          </a:p>
          <a:p>
            <a:pPr indent="0" lvl="0" marL="0" marR="0" rtl="0" algn="l">
              <a:lnSpc>
                <a:spcPct val="150000"/>
              </a:lnSpc>
              <a:spcBef>
                <a:spcPts val="0"/>
              </a:spcBef>
              <a:spcAft>
                <a:spcPts val="0"/>
              </a:spcAft>
              <a:buNone/>
            </a:pPr>
            <a:r>
              <a:rPr lang="it-IT" sz="1800">
                <a:solidFill>
                  <a:schemeClr val="dk1"/>
                </a:solidFill>
              </a:rPr>
              <a:t>[2] </a:t>
            </a:r>
            <a:r>
              <a:rPr lang="it-IT" sz="1800">
                <a:solidFill>
                  <a:schemeClr val="dk1"/>
                </a:solidFill>
                <a:latin typeface="Arial"/>
                <a:ea typeface="Arial"/>
                <a:cs typeface="Arial"/>
                <a:sym typeface="Arial"/>
              </a:rPr>
              <a:t>Halliday, Resnick, Krane – Fisica 1 (5°ed.), 2001 – CEA</a:t>
            </a:r>
            <a:endParaRPr sz="1800"/>
          </a:p>
          <a:p>
            <a:pPr indent="0" lvl="0" marL="0" marR="0" rtl="0" algn="l">
              <a:lnSpc>
                <a:spcPct val="150000"/>
              </a:lnSpc>
              <a:spcBef>
                <a:spcPts val="0"/>
              </a:spcBef>
              <a:spcAft>
                <a:spcPts val="0"/>
              </a:spcAft>
              <a:buNone/>
            </a:pPr>
            <a:r>
              <a:rPr lang="it-IT" sz="1800">
                <a:solidFill>
                  <a:srgbClr val="202122"/>
                </a:solidFill>
              </a:rPr>
              <a:t>[3] </a:t>
            </a:r>
            <a:r>
              <a:rPr b="0" i="0" lang="it-IT" sz="1800">
                <a:solidFill>
                  <a:srgbClr val="202122"/>
                </a:solidFill>
                <a:latin typeface="Arial"/>
                <a:ea typeface="Arial"/>
                <a:cs typeface="Arial"/>
                <a:sym typeface="Arial"/>
              </a:rPr>
              <a:t>Frank S. Crawford - </a:t>
            </a:r>
            <a:r>
              <a:rPr lang="it-IT" sz="1800">
                <a:solidFill>
                  <a:schemeClr val="dk1"/>
                </a:solidFill>
                <a:latin typeface="Arial"/>
                <a:ea typeface="Arial"/>
                <a:cs typeface="Arial"/>
                <a:sym typeface="Arial"/>
              </a:rPr>
              <a:t>La fisica di Berkeley, vol. 3 onde e oscillazioni (1972) – Zanichelli</a:t>
            </a:r>
            <a:endParaRPr sz="1800"/>
          </a:p>
          <a:p>
            <a:pPr indent="0" lvl="0" marL="0" marR="0" rtl="0" algn="l">
              <a:lnSpc>
                <a:spcPct val="150000"/>
              </a:lnSpc>
              <a:spcBef>
                <a:spcPts val="0"/>
              </a:spcBef>
              <a:spcAft>
                <a:spcPts val="0"/>
              </a:spcAft>
              <a:buNone/>
            </a:pPr>
            <a:r>
              <a:rPr lang="it-IT" sz="1800">
                <a:solidFill>
                  <a:schemeClr val="dk1"/>
                </a:solidFill>
              </a:rPr>
              <a:t>[4] </a:t>
            </a:r>
            <a:r>
              <a:rPr lang="it-IT" sz="1800">
                <a:solidFill>
                  <a:schemeClr val="dk1"/>
                </a:solidFill>
                <a:latin typeface="Arial"/>
                <a:ea typeface="Arial"/>
                <a:cs typeface="Arial"/>
                <a:sym typeface="Arial"/>
              </a:rPr>
              <a:t>Alonso, Finn – Elementi di fisica per l’università, vol.2 campi e onde, 1983 – Masson </a:t>
            </a:r>
            <a:endParaRPr sz="18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it-IT" sz="1800">
                <a:solidFill>
                  <a:schemeClr val="dk1"/>
                </a:solidFill>
              </a:rPr>
              <a:t>[5] https://www.npl.co.uk/measurement-at-home/measuring-sound-using-toilet-rolls</a:t>
            </a:r>
            <a:endParaRPr sz="1800">
              <a:solidFill>
                <a:schemeClr val="dk1"/>
              </a:solidFill>
            </a:endParaRPr>
          </a:p>
          <a:p>
            <a:pPr indent="0" lvl="0" marL="0" marR="0" rtl="0" algn="l">
              <a:lnSpc>
                <a:spcPct val="100000"/>
              </a:lnSpc>
              <a:spcBef>
                <a:spcPts val="0"/>
              </a:spcBef>
              <a:spcAft>
                <a:spcPts val="0"/>
              </a:spcAft>
              <a:buNone/>
            </a:pPr>
            <a:r>
              <a:t/>
            </a:r>
            <a:endParaRPr sz="600">
              <a:solidFill>
                <a:schemeClr val="dk1"/>
              </a:solidFill>
            </a:endParaRPr>
          </a:p>
          <a:p>
            <a:pPr indent="0" lvl="0" marL="0" marR="0" rtl="0" algn="l">
              <a:lnSpc>
                <a:spcPct val="100000"/>
              </a:lnSpc>
              <a:spcBef>
                <a:spcPts val="0"/>
              </a:spcBef>
              <a:spcAft>
                <a:spcPts val="0"/>
              </a:spcAft>
              <a:buNone/>
            </a:pPr>
            <a:r>
              <a:rPr lang="it-IT" sz="1800">
                <a:solidFill>
                  <a:schemeClr val="dk1"/>
                </a:solidFill>
              </a:rPr>
              <a:t>[6] Staacks, et al., </a:t>
            </a:r>
            <a:r>
              <a:rPr i="1" lang="it-IT" sz="1800">
                <a:solidFill>
                  <a:schemeClr val="dk1"/>
                </a:solidFill>
              </a:rPr>
              <a:t>Simple Time-of-Flight Measurement of the Speed of Sound Using</a:t>
            </a:r>
            <a:endParaRPr i="1" sz="1800">
              <a:solidFill>
                <a:schemeClr val="dk1"/>
              </a:solidFill>
            </a:endParaRPr>
          </a:p>
          <a:p>
            <a:pPr indent="0" lvl="0" marL="0" marR="0" rtl="0" algn="l">
              <a:lnSpc>
                <a:spcPct val="100000"/>
              </a:lnSpc>
              <a:spcBef>
                <a:spcPts val="0"/>
              </a:spcBef>
              <a:spcAft>
                <a:spcPts val="0"/>
              </a:spcAft>
              <a:buNone/>
            </a:pPr>
            <a:r>
              <a:rPr i="1" lang="it-IT" sz="1800">
                <a:solidFill>
                  <a:schemeClr val="dk1"/>
                </a:solidFill>
              </a:rPr>
              <a:t>     Smartphones,</a:t>
            </a:r>
            <a:r>
              <a:rPr lang="it-IT" sz="1800">
                <a:solidFill>
                  <a:schemeClr val="dk1"/>
                </a:solidFill>
              </a:rPr>
              <a:t> THE PHYSICS TEACHER, Vol. 57, February 2019</a:t>
            </a:r>
            <a:endParaRPr sz="1800">
              <a:solidFill>
                <a:schemeClr val="dk1"/>
              </a:solidFill>
            </a:endParaRPr>
          </a:p>
          <a:p>
            <a:pPr indent="0" lvl="0" marL="0" marR="0" rtl="0" algn="l">
              <a:lnSpc>
                <a:spcPct val="100000"/>
              </a:lnSpc>
              <a:spcBef>
                <a:spcPts val="0"/>
              </a:spcBef>
              <a:spcAft>
                <a:spcPts val="0"/>
              </a:spcAft>
              <a:buNone/>
            </a:pPr>
            <a:r>
              <a:t/>
            </a:r>
            <a:endParaRPr sz="1000">
              <a:solidFill>
                <a:schemeClr val="dk1"/>
              </a:solidFill>
            </a:endParaRPr>
          </a:p>
          <a:p>
            <a:pPr indent="0" lvl="0" marL="0" marR="0" rtl="0" algn="l">
              <a:lnSpc>
                <a:spcPct val="100000"/>
              </a:lnSpc>
              <a:spcBef>
                <a:spcPts val="0"/>
              </a:spcBef>
              <a:spcAft>
                <a:spcPts val="0"/>
              </a:spcAft>
              <a:buNone/>
            </a:pPr>
            <a:r>
              <a:rPr lang="it-IT" sz="1800">
                <a:solidFill>
                  <a:schemeClr val="dk1"/>
                </a:solidFill>
              </a:rPr>
              <a:t>[7] Parolin, Pezzi, </a:t>
            </a:r>
            <a:r>
              <a:rPr i="1" lang="it-IT" sz="1800">
                <a:solidFill>
                  <a:schemeClr val="dk1"/>
                </a:solidFill>
              </a:rPr>
              <a:t>Kundt’s tube experiment using smartphones</a:t>
            </a:r>
            <a:r>
              <a:rPr lang="it-IT" sz="1800">
                <a:solidFill>
                  <a:schemeClr val="dk1"/>
                </a:solidFill>
              </a:rPr>
              <a:t>, Physics Education 50 (4) , </a:t>
            </a:r>
            <a:endParaRPr sz="1800">
              <a:solidFill>
                <a:schemeClr val="dk1"/>
              </a:solidFill>
            </a:endParaRPr>
          </a:p>
          <a:p>
            <a:pPr indent="0" lvl="0" marL="0" marR="0" rtl="0" algn="l">
              <a:lnSpc>
                <a:spcPct val="100000"/>
              </a:lnSpc>
              <a:spcBef>
                <a:spcPts val="0"/>
              </a:spcBef>
              <a:spcAft>
                <a:spcPts val="0"/>
              </a:spcAft>
              <a:buClr>
                <a:srgbClr val="000000"/>
              </a:buClr>
              <a:buFont typeface="Arial"/>
              <a:buNone/>
            </a:pPr>
            <a:r>
              <a:rPr lang="it-IT" sz="1800">
                <a:solidFill>
                  <a:schemeClr val="dk1"/>
                </a:solidFill>
              </a:rPr>
              <a:t>     July 2015 </a:t>
            </a:r>
            <a:endParaRPr sz="1800">
              <a:solidFill>
                <a:schemeClr val="dk1"/>
              </a:solidFill>
            </a:endParaRPr>
          </a:p>
        </p:txBody>
      </p:sp>
      <p:sp>
        <p:nvSpPr>
          <p:cNvPr id="292" name="Google Shape;292;p30"/>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1"/>
          <p:cNvPicPr preferRelativeResize="0"/>
          <p:nvPr/>
        </p:nvPicPr>
        <p:blipFill>
          <a:blip r:embed="rId3">
            <a:alphaModFix/>
          </a:blip>
          <a:stretch>
            <a:fillRect/>
          </a:stretch>
        </p:blipFill>
        <p:spPr>
          <a:xfrm>
            <a:off x="1070111" y="304800"/>
            <a:ext cx="5068491" cy="6553201"/>
          </a:xfrm>
          <a:prstGeom prst="rect">
            <a:avLst/>
          </a:prstGeom>
          <a:noFill/>
          <a:ln>
            <a:noFill/>
          </a:ln>
        </p:spPr>
      </p:pic>
      <p:pic>
        <p:nvPicPr>
          <p:cNvPr id="298" name="Google Shape;298;p31"/>
          <p:cNvPicPr preferRelativeResize="0"/>
          <p:nvPr/>
        </p:nvPicPr>
        <p:blipFill>
          <a:blip r:embed="rId4">
            <a:alphaModFix/>
          </a:blip>
          <a:stretch>
            <a:fillRect/>
          </a:stretch>
        </p:blipFill>
        <p:spPr>
          <a:xfrm>
            <a:off x="6248402" y="304800"/>
            <a:ext cx="5068491" cy="6553201"/>
          </a:xfrm>
          <a:prstGeom prst="rect">
            <a:avLst/>
          </a:prstGeom>
          <a:noFill/>
          <a:ln>
            <a:noFill/>
          </a:ln>
        </p:spPr>
      </p:pic>
      <p:sp>
        <p:nvSpPr>
          <p:cNvPr id="299" name="Google Shape;299;p31"/>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
        <p:nvSpPr>
          <p:cNvPr id="300" name="Google Shape;300;p31"/>
          <p:cNvSpPr txBox="1"/>
          <p:nvPr/>
        </p:nvSpPr>
        <p:spPr>
          <a:xfrm>
            <a:off x="43636" y="152396"/>
            <a:ext cx="2915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4000">
                <a:solidFill>
                  <a:schemeClr val="dk1"/>
                </a:solidFill>
                <a:latin typeface="Rockwell"/>
                <a:ea typeface="Rockwell"/>
                <a:cs typeface="Rockwell"/>
                <a:sym typeface="Rockwell"/>
              </a:rPr>
              <a:t>Note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it-IT" sz="3600">
                <a:latin typeface="Verdana"/>
                <a:ea typeface="Verdana"/>
                <a:cs typeface="Verdana"/>
                <a:sym typeface="Verdana"/>
              </a:rPr>
              <a:t>SOMMARIO</a:t>
            </a:r>
            <a:endParaRPr sz="3600">
              <a:latin typeface="Verdana"/>
              <a:ea typeface="Verdana"/>
              <a:cs typeface="Verdana"/>
              <a:sym typeface="Verdana"/>
            </a:endParaRPr>
          </a:p>
        </p:txBody>
      </p:sp>
      <p:sp>
        <p:nvSpPr>
          <p:cNvPr id="116" name="Google Shape;116;p14"/>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0"/>
              </a:spcBef>
              <a:spcAft>
                <a:spcPts val="0"/>
              </a:spcAft>
              <a:buSzPts val="1700"/>
              <a:buFont typeface="Verdana"/>
              <a:buChar char="▪"/>
            </a:pPr>
            <a:r>
              <a:rPr lang="it-IT">
                <a:latin typeface="Verdana"/>
                <a:ea typeface="Verdana"/>
                <a:cs typeface="Verdana"/>
                <a:sym typeface="Verdana"/>
              </a:rPr>
              <a:t>Introduzione</a:t>
            </a:r>
            <a:endParaRPr>
              <a:latin typeface="Verdana"/>
              <a:ea typeface="Verdana"/>
              <a:cs typeface="Verdana"/>
              <a:sym typeface="Verdana"/>
            </a:endParaRPr>
          </a:p>
          <a:p>
            <a:pPr indent="-182880" lvl="0" marL="182880" rtl="0" algn="l">
              <a:lnSpc>
                <a:spcPct val="90000"/>
              </a:lnSpc>
              <a:spcBef>
                <a:spcPts val="1200"/>
              </a:spcBef>
              <a:spcAft>
                <a:spcPts val="0"/>
              </a:spcAft>
              <a:buSzPts val="1700"/>
              <a:buFont typeface="Verdana"/>
              <a:buChar char="▪"/>
            </a:pPr>
            <a:r>
              <a:rPr lang="it-IT">
                <a:latin typeface="Verdana"/>
                <a:ea typeface="Verdana"/>
                <a:cs typeface="Verdana"/>
                <a:sym typeface="Verdana"/>
              </a:rPr>
              <a:t>Il software phyphox</a:t>
            </a:r>
            <a:endParaRPr>
              <a:latin typeface="Verdana"/>
              <a:ea typeface="Verdana"/>
              <a:cs typeface="Verdana"/>
              <a:sym typeface="Verdana"/>
            </a:endParaRPr>
          </a:p>
          <a:p>
            <a:pPr indent="-182880" lvl="0" marL="182880" rtl="0" algn="l">
              <a:lnSpc>
                <a:spcPct val="90000"/>
              </a:lnSpc>
              <a:spcBef>
                <a:spcPts val="1200"/>
              </a:spcBef>
              <a:spcAft>
                <a:spcPts val="0"/>
              </a:spcAft>
              <a:buSzPts val="1700"/>
              <a:buFont typeface="Verdana"/>
              <a:buChar char="▪"/>
            </a:pPr>
            <a:r>
              <a:rPr lang="it-IT">
                <a:latin typeface="Verdana"/>
                <a:ea typeface="Verdana"/>
                <a:cs typeface="Verdana"/>
                <a:sym typeface="Verdana"/>
              </a:rPr>
              <a:t>Esperimento 1: Battiamo le mani</a:t>
            </a:r>
            <a:endParaRPr>
              <a:latin typeface="Verdana"/>
              <a:ea typeface="Verdana"/>
              <a:cs typeface="Verdana"/>
              <a:sym typeface="Verdana"/>
            </a:endParaRPr>
          </a:p>
          <a:p>
            <a:pPr indent="-182880" lvl="0" marL="182880" rtl="0" algn="l">
              <a:lnSpc>
                <a:spcPct val="90000"/>
              </a:lnSpc>
              <a:spcBef>
                <a:spcPts val="1200"/>
              </a:spcBef>
              <a:spcAft>
                <a:spcPts val="0"/>
              </a:spcAft>
              <a:buSzPts val="1700"/>
              <a:buFont typeface="Verdana"/>
              <a:buChar char="▪"/>
            </a:pPr>
            <a:r>
              <a:rPr lang="it-IT">
                <a:latin typeface="Verdana"/>
                <a:ea typeface="Verdana"/>
                <a:cs typeface="Verdana"/>
                <a:sym typeface="Verdana"/>
              </a:rPr>
              <a:t>Esperimento 2: dopo una buona bevuta</a:t>
            </a:r>
            <a:endParaRPr>
              <a:latin typeface="Verdana"/>
              <a:ea typeface="Verdana"/>
              <a:cs typeface="Verdana"/>
              <a:sym typeface="Verdana"/>
            </a:endParaRPr>
          </a:p>
          <a:p>
            <a:pPr indent="-182880" lvl="0" marL="182880" rtl="0" algn="l">
              <a:lnSpc>
                <a:spcPct val="90000"/>
              </a:lnSpc>
              <a:spcBef>
                <a:spcPts val="1200"/>
              </a:spcBef>
              <a:spcAft>
                <a:spcPts val="0"/>
              </a:spcAft>
              <a:buSzPts val="1700"/>
              <a:buFont typeface="Verdana"/>
              <a:buChar char="▪"/>
            </a:pPr>
            <a:r>
              <a:rPr lang="it-IT">
                <a:latin typeface="Verdana"/>
                <a:ea typeface="Verdana"/>
                <a:cs typeface="Verdana"/>
                <a:sym typeface="Verdana"/>
              </a:rPr>
              <a:t>Esperimento 3: ingannando l’attesa</a:t>
            </a:r>
            <a:endParaRPr>
              <a:latin typeface="Verdana"/>
              <a:ea typeface="Verdana"/>
              <a:cs typeface="Verdana"/>
              <a:sym typeface="Verdana"/>
            </a:endParaRPr>
          </a:p>
          <a:p>
            <a:pPr indent="-172084" lvl="0" marL="182880" rtl="0" algn="l">
              <a:lnSpc>
                <a:spcPct val="90000"/>
              </a:lnSpc>
              <a:spcBef>
                <a:spcPts val="1200"/>
              </a:spcBef>
              <a:spcAft>
                <a:spcPts val="0"/>
              </a:spcAft>
              <a:buSzPts val="1530"/>
              <a:buFont typeface="Verdana"/>
              <a:buChar char="▪"/>
            </a:pPr>
            <a:r>
              <a:rPr lang="it-IT">
                <a:latin typeface="Verdana"/>
                <a:ea typeface="Verdana"/>
                <a:cs typeface="Verdana"/>
                <a:sym typeface="Verdana"/>
              </a:rPr>
              <a:t>Esperimento 4: tubo di Kundt artigianale</a:t>
            </a:r>
            <a:endParaRPr>
              <a:latin typeface="Verdana"/>
              <a:ea typeface="Verdana"/>
              <a:cs typeface="Verdana"/>
              <a:sym typeface="Verdana"/>
            </a:endParaRPr>
          </a:p>
          <a:p>
            <a:pPr indent="-74929" lvl="0" marL="182880" rtl="0" algn="l">
              <a:lnSpc>
                <a:spcPct val="90000"/>
              </a:lnSpc>
              <a:spcBef>
                <a:spcPts val="1200"/>
              </a:spcBef>
              <a:spcAft>
                <a:spcPts val="0"/>
              </a:spcAft>
              <a:buSzPts val="1700"/>
              <a:buNone/>
            </a:pPr>
            <a:r>
              <a:t/>
            </a:r>
            <a:endParaRPr>
              <a:latin typeface="Verdana"/>
              <a:ea typeface="Verdana"/>
              <a:cs typeface="Verdana"/>
              <a:sym typeface="Verdana"/>
            </a:endParaRPr>
          </a:p>
          <a:p>
            <a:pPr indent="-74929" lvl="0" marL="182880" rtl="0" algn="l">
              <a:lnSpc>
                <a:spcPct val="90000"/>
              </a:lnSpc>
              <a:spcBef>
                <a:spcPts val="1200"/>
              </a:spcBef>
              <a:spcAft>
                <a:spcPts val="0"/>
              </a:spcAft>
              <a:buSzPts val="1700"/>
              <a:buNone/>
            </a:pPr>
            <a:r>
              <a:t/>
            </a:r>
            <a:endParaRPr>
              <a:latin typeface="Verdana"/>
              <a:ea typeface="Verdana"/>
              <a:cs typeface="Verdana"/>
              <a:sym typeface="Verdana"/>
            </a:endParaRPr>
          </a:p>
        </p:txBody>
      </p:sp>
      <p:sp>
        <p:nvSpPr>
          <p:cNvPr id="117" name="Google Shape;117;p14"/>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32"/>
          <p:cNvPicPr preferRelativeResize="0"/>
          <p:nvPr/>
        </p:nvPicPr>
        <p:blipFill>
          <a:blip r:embed="rId3">
            <a:alphaModFix/>
          </a:blip>
          <a:stretch>
            <a:fillRect/>
          </a:stretch>
        </p:blipFill>
        <p:spPr>
          <a:xfrm>
            <a:off x="1447800" y="304800"/>
            <a:ext cx="5068491" cy="6553201"/>
          </a:xfrm>
          <a:prstGeom prst="rect">
            <a:avLst/>
          </a:prstGeom>
          <a:noFill/>
          <a:ln>
            <a:noFill/>
          </a:ln>
        </p:spPr>
      </p:pic>
      <p:sp>
        <p:nvSpPr>
          <p:cNvPr id="307" name="Google Shape;307;p32"/>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nvSpPr>
        <p:spPr>
          <a:xfrm>
            <a:off x="1058264" y="1222513"/>
            <a:ext cx="101631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it-IT" sz="2400" u="none" cap="none" strike="noStrike">
                <a:solidFill>
                  <a:schemeClr val="dk1"/>
                </a:solidFill>
                <a:latin typeface="Verdana"/>
                <a:ea typeface="Verdana"/>
                <a:cs typeface="Verdana"/>
                <a:sym typeface="Verdana"/>
              </a:rPr>
              <a:t>La velocità del suono è una delle proprietà essenziali che possono essere analizzate nello studio delle onde sonore. </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La velocità del suono nell'aria può essere determinata con diversi metodi: dalla </a:t>
            </a:r>
            <a:r>
              <a:rPr lang="it-IT" sz="2400">
                <a:solidFill>
                  <a:schemeClr val="accent1"/>
                </a:solidFill>
                <a:latin typeface="Verdana"/>
                <a:ea typeface="Verdana"/>
                <a:cs typeface="Verdana"/>
                <a:sym typeface="Verdana"/>
              </a:rPr>
              <a:t>risonanza</a:t>
            </a:r>
            <a:r>
              <a:rPr lang="it-IT" sz="2400">
                <a:solidFill>
                  <a:schemeClr val="dk1"/>
                </a:solidFill>
                <a:latin typeface="Verdana"/>
                <a:ea typeface="Verdana"/>
                <a:cs typeface="Verdana"/>
                <a:sym typeface="Verdana"/>
              </a:rPr>
              <a:t> al </a:t>
            </a:r>
            <a:r>
              <a:rPr lang="it-IT" sz="2400">
                <a:solidFill>
                  <a:schemeClr val="accent1"/>
                </a:solidFill>
                <a:latin typeface="Verdana"/>
                <a:ea typeface="Verdana"/>
                <a:cs typeface="Verdana"/>
                <a:sym typeface="Verdana"/>
              </a:rPr>
              <a:t>tempo di volo</a:t>
            </a:r>
            <a:r>
              <a:rPr lang="it-IT" sz="2400">
                <a:solidFill>
                  <a:schemeClr val="dk1"/>
                </a:solidFill>
                <a:latin typeface="Verdana"/>
                <a:ea typeface="Verdana"/>
                <a:cs typeface="Verdana"/>
                <a:sym typeface="Verdana"/>
              </a:rPr>
              <a:t> (ToF).</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Molte scuole hanno a disposizione il </a:t>
            </a:r>
            <a:r>
              <a:rPr lang="it-IT" sz="2400">
                <a:solidFill>
                  <a:schemeClr val="accent1"/>
                </a:solidFill>
                <a:latin typeface="Verdana"/>
                <a:ea typeface="Verdana"/>
                <a:cs typeface="Verdana"/>
                <a:sym typeface="Verdana"/>
              </a:rPr>
              <a:t>tubo di Kundt</a:t>
            </a:r>
            <a:r>
              <a:rPr lang="it-IT" sz="2400">
                <a:solidFill>
                  <a:schemeClr val="dk1"/>
                </a:solidFill>
                <a:latin typeface="Verdana"/>
                <a:ea typeface="Verdana"/>
                <a:cs typeface="Verdana"/>
                <a:sym typeface="Verdana"/>
              </a:rPr>
              <a:t>. </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Negli ultimi anni gli </a:t>
            </a:r>
            <a:r>
              <a:rPr lang="it-IT" sz="2400">
                <a:solidFill>
                  <a:schemeClr val="accent1"/>
                </a:solidFill>
                <a:latin typeface="Verdana"/>
                <a:ea typeface="Verdana"/>
                <a:cs typeface="Verdana"/>
                <a:sym typeface="Verdana"/>
              </a:rPr>
              <a:t>smartphone</a:t>
            </a:r>
            <a:r>
              <a:rPr lang="it-IT" sz="2400">
                <a:solidFill>
                  <a:schemeClr val="dk1"/>
                </a:solidFill>
                <a:latin typeface="Verdana"/>
                <a:ea typeface="Verdana"/>
                <a:cs typeface="Verdana"/>
                <a:sym typeface="Verdana"/>
              </a:rPr>
              <a:t> sono diventati ricchi di </a:t>
            </a:r>
            <a:r>
              <a:rPr lang="it-IT" sz="2400">
                <a:solidFill>
                  <a:schemeClr val="accent1"/>
                </a:solidFill>
                <a:latin typeface="Verdana"/>
                <a:ea typeface="Verdana"/>
                <a:cs typeface="Verdana"/>
                <a:sym typeface="Verdana"/>
              </a:rPr>
              <a:t>sensori</a:t>
            </a:r>
            <a:r>
              <a:rPr lang="it-IT" sz="2400">
                <a:solidFill>
                  <a:schemeClr val="dk1"/>
                </a:solidFill>
                <a:latin typeface="Verdana"/>
                <a:ea typeface="Verdana"/>
                <a:cs typeface="Verdana"/>
                <a:sym typeface="Verdana"/>
              </a:rPr>
              <a:t>: essendo onnipresenti, gli smartphone possono rappresentare un'</a:t>
            </a:r>
            <a:r>
              <a:rPr lang="it-IT" sz="2400">
                <a:solidFill>
                  <a:schemeClr val="accent1"/>
                </a:solidFill>
                <a:latin typeface="Verdana"/>
                <a:ea typeface="Verdana"/>
                <a:cs typeface="Verdana"/>
                <a:sym typeface="Verdana"/>
              </a:rPr>
              <a:t>alternativa economica</a:t>
            </a:r>
            <a:r>
              <a:rPr lang="it-IT" sz="2400">
                <a:solidFill>
                  <a:schemeClr val="dk1"/>
                </a:solidFill>
                <a:latin typeface="Verdana"/>
                <a:ea typeface="Verdana"/>
                <a:cs typeface="Verdana"/>
                <a:sym typeface="Verdana"/>
              </a:rPr>
              <a:t> alle costose apparecchiature di laboratorio </a:t>
            </a:r>
            <a:r>
              <a:rPr lang="it-IT" sz="2400">
                <a:solidFill>
                  <a:schemeClr val="accent1"/>
                </a:solidFill>
                <a:latin typeface="Verdana"/>
                <a:ea typeface="Verdana"/>
                <a:cs typeface="Verdana"/>
                <a:sym typeface="Verdana"/>
              </a:rPr>
              <a:t>nella didattica della fisica</a:t>
            </a:r>
            <a:r>
              <a:rPr lang="it-IT" sz="2400">
                <a:solidFill>
                  <a:schemeClr val="dk1"/>
                </a:solidFill>
                <a:latin typeface="Verdana"/>
                <a:ea typeface="Verdana"/>
                <a:cs typeface="Verdana"/>
                <a:sym typeface="Verdana"/>
              </a:rPr>
              <a:t>.</a:t>
            </a:r>
            <a:endParaRPr>
              <a:latin typeface="Verdana"/>
              <a:ea typeface="Verdana"/>
              <a:cs typeface="Verdana"/>
              <a:sym typeface="Verdana"/>
            </a:endParaRPr>
          </a:p>
        </p:txBody>
      </p:sp>
      <p:sp>
        <p:nvSpPr>
          <p:cNvPr id="123" name="Google Shape;123;p15"/>
          <p:cNvSpPr txBox="1"/>
          <p:nvPr/>
        </p:nvSpPr>
        <p:spPr>
          <a:xfrm>
            <a:off x="641824" y="397575"/>
            <a:ext cx="4696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INTRODUZIONE</a:t>
            </a:r>
            <a:endParaRPr sz="3600">
              <a:latin typeface="Verdana"/>
              <a:ea typeface="Verdana"/>
              <a:cs typeface="Verdana"/>
              <a:sym typeface="Verdana"/>
            </a:endParaRPr>
          </a:p>
        </p:txBody>
      </p:sp>
      <p:sp>
        <p:nvSpPr>
          <p:cNvPr id="124" name="Google Shape;124;p15"/>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phyphox" id="129" name="Google Shape;129;p16"/>
          <p:cNvPicPr preferRelativeResize="0"/>
          <p:nvPr/>
        </p:nvPicPr>
        <p:blipFill rotWithShape="1">
          <a:blip r:embed="rId3">
            <a:alphaModFix/>
          </a:blip>
          <a:srcRect b="0" l="0" r="0" t="0"/>
          <a:stretch/>
        </p:blipFill>
        <p:spPr>
          <a:xfrm>
            <a:off x="8502172" y="397565"/>
            <a:ext cx="3048000" cy="812800"/>
          </a:xfrm>
          <a:prstGeom prst="rect">
            <a:avLst/>
          </a:prstGeom>
          <a:noFill/>
          <a:ln>
            <a:noFill/>
          </a:ln>
        </p:spPr>
      </p:pic>
      <p:sp>
        <p:nvSpPr>
          <p:cNvPr id="130" name="Google Shape;130;p16"/>
          <p:cNvSpPr txBox="1"/>
          <p:nvPr/>
        </p:nvSpPr>
        <p:spPr>
          <a:xfrm>
            <a:off x="641825" y="397575"/>
            <a:ext cx="7718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IL SOFTWARE PHYPHOX</a:t>
            </a:r>
            <a:r>
              <a:rPr baseline="30000" lang="it-IT" sz="3600">
                <a:solidFill>
                  <a:schemeClr val="dk1"/>
                </a:solidFill>
                <a:latin typeface="Verdana"/>
                <a:ea typeface="Verdana"/>
                <a:cs typeface="Verdana"/>
                <a:sym typeface="Verdana"/>
              </a:rPr>
              <a:t>(*)</a:t>
            </a:r>
            <a:endParaRPr sz="3600">
              <a:latin typeface="Verdana"/>
              <a:ea typeface="Verdana"/>
              <a:cs typeface="Verdana"/>
              <a:sym typeface="Verdana"/>
            </a:endParaRPr>
          </a:p>
        </p:txBody>
      </p:sp>
      <p:sp>
        <p:nvSpPr>
          <p:cNvPr id="131" name="Google Shape;131;p16"/>
          <p:cNvSpPr txBox="1"/>
          <p:nvPr/>
        </p:nvSpPr>
        <p:spPr>
          <a:xfrm>
            <a:off x="1058264" y="1222513"/>
            <a:ext cx="101631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Ci sono diverse app sia per iOs sia per Android che possono essere utilizzate per scopi didattici.</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Perché phyphox?</a:t>
            </a:r>
            <a:endParaRPr>
              <a:latin typeface="Verdana"/>
              <a:ea typeface="Verdana"/>
              <a:cs typeface="Verdana"/>
              <a:sym typeface="Verdana"/>
            </a:endParaRPr>
          </a:p>
          <a:p>
            <a:pPr indent="-342900" lvl="0" marL="342900" marR="0" rtl="0" algn="l">
              <a:spcBef>
                <a:spcPts val="0"/>
              </a:spcBef>
              <a:spcAft>
                <a:spcPts val="0"/>
              </a:spcAft>
              <a:buClr>
                <a:schemeClr val="dk1"/>
              </a:buClr>
              <a:buSzPts val="2400"/>
              <a:buFont typeface="Verdana"/>
              <a:buChar char="•"/>
            </a:pPr>
            <a:r>
              <a:rPr lang="it-IT" sz="2400">
                <a:solidFill>
                  <a:schemeClr val="dk1"/>
                </a:solidFill>
                <a:latin typeface="Verdana"/>
                <a:ea typeface="Verdana"/>
                <a:cs typeface="Verdana"/>
                <a:sym typeface="Verdana"/>
              </a:rPr>
              <a:t>è per entrambe i SO</a:t>
            </a:r>
            <a:endParaRPr>
              <a:latin typeface="Verdana"/>
              <a:ea typeface="Verdana"/>
              <a:cs typeface="Verdana"/>
              <a:sym typeface="Verdana"/>
            </a:endParaRPr>
          </a:p>
          <a:p>
            <a:pPr indent="-342900" lvl="0" marL="342900" marR="0" rtl="0" algn="l">
              <a:spcBef>
                <a:spcPts val="0"/>
              </a:spcBef>
              <a:spcAft>
                <a:spcPts val="0"/>
              </a:spcAft>
              <a:buClr>
                <a:schemeClr val="dk1"/>
              </a:buClr>
              <a:buSzPts val="2400"/>
              <a:buFont typeface="Verdana"/>
              <a:buChar char="•"/>
            </a:pPr>
            <a:r>
              <a:rPr lang="it-IT" sz="2400">
                <a:solidFill>
                  <a:schemeClr val="dk1"/>
                </a:solidFill>
                <a:latin typeface="Verdana"/>
                <a:ea typeface="Verdana"/>
                <a:cs typeface="Verdana"/>
                <a:sym typeface="Verdana"/>
              </a:rPr>
              <a:t>è gratis</a:t>
            </a:r>
            <a:endParaRPr>
              <a:latin typeface="Verdana"/>
              <a:ea typeface="Verdana"/>
              <a:cs typeface="Verdana"/>
              <a:sym typeface="Verdana"/>
            </a:endParaRPr>
          </a:p>
          <a:p>
            <a:pPr indent="-342900" lvl="0" marL="342900" marR="0" rtl="0" algn="l">
              <a:spcBef>
                <a:spcPts val="0"/>
              </a:spcBef>
              <a:spcAft>
                <a:spcPts val="0"/>
              </a:spcAft>
              <a:buClr>
                <a:schemeClr val="dk1"/>
              </a:buClr>
              <a:buSzPts val="2400"/>
              <a:buFont typeface="Verdana"/>
              <a:buChar char="•"/>
            </a:pPr>
            <a:r>
              <a:rPr lang="it-IT" sz="2400">
                <a:solidFill>
                  <a:schemeClr val="dk1"/>
                </a:solidFill>
                <a:latin typeface="Verdana"/>
                <a:ea typeface="Verdana"/>
                <a:cs typeface="Verdana"/>
                <a:sym typeface="Verdana"/>
              </a:rPr>
              <a:t>fa quello che mi serve</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Come pubblicizzato sul sito dell’app (</a:t>
            </a:r>
            <a:r>
              <a:rPr lang="it-IT" sz="2400" u="sng">
                <a:solidFill>
                  <a:schemeClr val="dk1"/>
                </a:solidFill>
                <a:latin typeface="Verdana"/>
                <a:ea typeface="Verdana"/>
                <a:cs typeface="Verdana"/>
                <a:sym typeface="Verdana"/>
                <a:hlinkClick r:id="rId4">
                  <a:extLst>
                    <a:ext uri="{A12FA001-AC4F-418D-AE19-62706E023703}">
                      <ahyp:hlinkClr val="tx"/>
                    </a:ext>
                  </a:extLst>
                </a:hlinkClick>
              </a:rPr>
              <a:t>https://phyphox.org/</a:t>
            </a:r>
            <a:r>
              <a:rPr lang="it-IT" sz="2400">
                <a:solidFill>
                  <a:schemeClr val="dk1"/>
                </a:solidFill>
                <a:latin typeface="Verdana"/>
                <a:ea typeface="Verdana"/>
                <a:cs typeface="Verdana"/>
                <a:sym typeface="Verdana"/>
              </a:rPr>
              <a:t>) </a:t>
            </a:r>
            <a:endParaRPr>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a:t>
            </a:r>
            <a:r>
              <a:rPr b="1" i="0" lang="it-IT" sz="2400">
                <a:solidFill>
                  <a:schemeClr val="dk1"/>
                </a:solidFill>
                <a:latin typeface="Verdana"/>
                <a:ea typeface="Verdana"/>
                <a:cs typeface="Verdana"/>
                <a:sym typeface="Verdana"/>
              </a:rPr>
              <a:t>Your smartphone is a mobile lab</a:t>
            </a:r>
            <a:r>
              <a:rPr lang="it-IT" sz="2400">
                <a:solidFill>
                  <a:schemeClr val="dk1"/>
                </a:solidFill>
                <a:latin typeface="Verdana"/>
                <a:ea typeface="Verdana"/>
                <a:cs typeface="Verdana"/>
                <a:sym typeface="Verdana"/>
              </a:rPr>
              <a:t>»</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In effetti ha moltissime applicazioni (visitate il sito per la lista degli esperimenti)</a:t>
            </a:r>
            <a:endParaRPr>
              <a:latin typeface="Verdana"/>
              <a:ea typeface="Verdana"/>
              <a:cs typeface="Verdana"/>
              <a:sym typeface="Verdana"/>
            </a:endParaRPr>
          </a:p>
        </p:txBody>
      </p:sp>
      <p:sp>
        <p:nvSpPr>
          <p:cNvPr id="132" name="Google Shape;132;p16"/>
          <p:cNvSpPr txBox="1"/>
          <p:nvPr/>
        </p:nvSpPr>
        <p:spPr>
          <a:xfrm>
            <a:off x="1058264" y="6460435"/>
            <a:ext cx="1004374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Verdana"/>
                <a:ea typeface="Verdana"/>
                <a:cs typeface="Verdana"/>
                <a:sym typeface="Verdana"/>
              </a:rPr>
              <a:t>(*) Disclaimer: non ho alcun interesse economico nel pubblicizzare il software. </a:t>
            </a:r>
            <a:endParaRPr>
              <a:latin typeface="Verdana"/>
              <a:ea typeface="Verdana"/>
              <a:cs typeface="Verdana"/>
              <a:sym typeface="Verdana"/>
            </a:endParaRPr>
          </a:p>
        </p:txBody>
      </p:sp>
      <p:sp>
        <p:nvSpPr>
          <p:cNvPr id="133" name="Google Shape;133;p16"/>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p:cNvSpPr txBox="1"/>
          <p:nvPr/>
        </p:nvSpPr>
        <p:spPr>
          <a:xfrm>
            <a:off x="1058264" y="1222513"/>
            <a:ext cx="101630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Noi utilizzeremo solamente 4 sensori</a:t>
            </a:r>
            <a:endParaRPr>
              <a:latin typeface="Verdana"/>
              <a:ea typeface="Verdana"/>
              <a:cs typeface="Verdana"/>
              <a:sym typeface="Verdana"/>
            </a:endParaRPr>
          </a:p>
        </p:txBody>
      </p:sp>
      <p:pic>
        <p:nvPicPr>
          <p:cNvPr descr="Immagine che contiene testo, schermata, Carattere, design&#10;&#10;Descrizione generata automaticamente" id="139" name="Google Shape;139;p17"/>
          <p:cNvPicPr preferRelativeResize="0"/>
          <p:nvPr/>
        </p:nvPicPr>
        <p:blipFill rotWithShape="1">
          <a:blip r:embed="rId3">
            <a:alphaModFix/>
          </a:blip>
          <a:srcRect b="0" l="0" r="0" t="0"/>
          <a:stretch/>
        </p:blipFill>
        <p:spPr>
          <a:xfrm>
            <a:off x="7041979" y="3714921"/>
            <a:ext cx="4064000" cy="2908300"/>
          </a:xfrm>
          <a:prstGeom prst="rect">
            <a:avLst/>
          </a:prstGeom>
          <a:noFill/>
          <a:ln>
            <a:noFill/>
          </a:ln>
        </p:spPr>
      </p:pic>
      <p:pic>
        <p:nvPicPr>
          <p:cNvPr descr="Immagine che contiene testo, schermata, Carattere, design&#10;&#10;Descrizione generata automaticamente" id="140" name="Google Shape;140;p17"/>
          <p:cNvPicPr preferRelativeResize="0"/>
          <p:nvPr/>
        </p:nvPicPr>
        <p:blipFill rotWithShape="1">
          <a:blip r:embed="rId4">
            <a:alphaModFix/>
          </a:blip>
          <a:srcRect b="23424" l="0" r="0" t="16215"/>
          <a:stretch/>
        </p:blipFill>
        <p:spPr>
          <a:xfrm>
            <a:off x="1058264" y="2483707"/>
            <a:ext cx="3168277" cy="4139514"/>
          </a:xfrm>
          <a:prstGeom prst="rect">
            <a:avLst/>
          </a:prstGeom>
          <a:noFill/>
          <a:ln>
            <a:noFill/>
          </a:ln>
        </p:spPr>
      </p:pic>
      <p:sp>
        <p:nvSpPr>
          <p:cNvPr id="141" name="Google Shape;141;p17"/>
          <p:cNvSpPr/>
          <p:nvPr/>
        </p:nvSpPr>
        <p:spPr>
          <a:xfrm>
            <a:off x="1058264" y="3190461"/>
            <a:ext cx="3168277" cy="1233258"/>
          </a:xfrm>
          <a:prstGeom prst="frame">
            <a:avLst>
              <a:gd fmla="val 12500" name="adj1"/>
            </a:avLst>
          </a:prstGeom>
          <a:solidFill>
            <a:srgbClr val="FFFF00"/>
          </a:solidFill>
          <a:ln cap="flat" cmpd="sng" w="9525">
            <a:solidFill>
              <a:srgbClr val="591E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42" name="Google Shape;142;p17"/>
          <p:cNvSpPr/>
          <p:nvPr/>
        </p:nvSpPr>
        <p:spPr>
          <a:xfrm>
            <a:off x="7041979" y="3646153"/>
            <a:ext cx="4064000" cy="1233258"/>
          </a:xfrm>
          <a:prstGeom prst="frame">
            <a:avLst>
              <a:gd fmla="val 12500" name="adj1"/>
            </a:avLst>
          </a:prstGeom>
          <a:solidFill>
            <a:srgbClr val="FFFF00"/>
          </a:solidFill>
          <a:ln cap="flat" cmpd="sng" w="12700">
            <a:solidFill>
              <a:srgbClr val="591E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43" name="Google Shape;143;p17"/>
          <p:cNvSpPr/>
          <p:nvPr/>
        </p:nvSpPr>
        <p:spPr>
          <a:xfrm>
            <a:off x="1058250" y="4552430"/>
            <a:ext cx="3168300" cy="693900"/>
          </a:xfrm>
          <a:prstGeom prst="frame">
            <a:avLst>
              <a:gd fmla="val 12500" name="adj1"/>
            </a:avLst>
          </a:prstGeom>
          <a:solidFill>
            <a:srgbClr val="FFFF00"/>
          </a:solidFill>
          <a:ln cap="flat" cmpd="sng" w="12700">
            <a:solidFill>
              <a:srgbClr val="591E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44" name="Google Shape;144;p17"/>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8"/>
          <p:cNvSpPr txBox="1"/>
          <p:nvPr/>
        </p:nvSpPr>
        <p:spPr>
          <a:xfrm>
            <a:off x="1058264" y="1374913"/>
            <a:ext cx="101631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Iniziamo con il «cronometro acustico»</a:t>
            </a:r>
            <a:endParaRPr>
              <a:latin typeface="Verdana"/>
              <a:ea typeface="Verdana"/>
              <a:cs typeface="Verdana"/>
              <a:sym typeface="Verdana"/>
            </a:endParaRPr>
          </a:p>
        </p:txBody>
      </p:sp>
      <p:pic>
        <p:nvPicPr>
          <p:cNvPr descr="Immagine che contiene testo, schermata, Carattere, design&#10;&#10;Descrizione generata automaticamente" id="150" name="Google Shape;150;p18"/>
          <p:cNvPicPr preferRelativeResize="0"/>
          <p:nvPr/>
        </p:nvPicPr>
        <p:blipFill rotWithShape="1">
          <a:blip r:embed="rId3">
            <a:alphaModFix/>
          </a:blip>
          <a:srcRect b="0" l="0" r="0" t="0"/>
          <a:stretch/>
        </p:blipFill>
        <p:spPr>
          <a:xfrm>
            <a:off x="7041979" y="3714921"/>
            <a:ext cx="4064000" cy="2908300"/>
          </a:xfrm>
          <a:prstGeom prst="rect">
            <a:avLst/>
          </a:prstGeom>
          <a:noFill/>
          <a:ln>
            <a:noFill/>
          </a:ln>
        </p:spPr>
      </p:pic>
      <p:sp>
        <p:nvSpPr>
          <p:cNvPr id="151" name="Google Shape;151;p18"/>
          <p:cNvSpPr/>
          <p:nvPr/>
        </p:nvSpPr>
        <p:spPr>
          <a:xfrm>
            <a:off x="7041979" y="3646153"/>
            <a:ext cx="4064000" cy="1233258"/>
          </a:xfrm>
          <a:prstGeom prst="frame">
            <a:avLst>
              <a:gd fmla="val 12500" name="adj1"/>
            </a:avLst>
          </a:prstGeom>
          <a:solidFill>
            <a:srgbClr val="FFFF00"/>
          </a:solidFill>
          <a:ln cap="flat" cmpd="sng" w="12700">
            <a:solidFill>
              <a:srgbClr val="591E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ckwell"/>
              <a:ea typeface="Rockwell"/>
              <a:cs typeface="Rockwell"/>
              <a:sym typeface="Rockwell"/>
            </a:endParaRPr>
          </a:p>
        </p:txBody>
      </p:sp>
      <p:sp>
        <p:nvSpPr>
          <p:cNvPr id="152" name="Google Shape;152;p18"/>
          <p:cNvSpPr txBox="1"/>
          <p:nvPr/>
        </p:nvSpPr>
        <p:spPr>
          <a:xfrm>
            <a:off x="641824" y="397575"/>
            <a:ext cx="10579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ESPERIMENTO 1: BATTIAMO LE MANI (1)</a:t>
            </a:r>
            <a:endParaRPr sz="3600">
              <a:latin typeface="Verdana"/>
              <a:ea typeface="Verdana"/>
              <a:cs typeface="Verdana"/>
              <a:sym typeface="Verdana"/>
            </a:endParaRPr>
          </a:p>
        </p:txBody>
      </p:sp>
      <p:sp>
        <p:nvSpPr>
          <p:cNvPr id="153" name="Google Shape;153;p18"/>
          <p:cNvSpPr txBox="1"/>
          <p:nvPr/>
        </p:nvSpPr>
        <p:spPr>
          <a:xfrm>
            <a:off x="1058275" y="1784625"/>
            <a:ext cx="4432200" cy="440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t>1. Posizionare i due smartphone ad almeno 1,5 m di distanza l’uno dall’altro</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2. Scegliere su phyphox il cronometro acustico</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3. Lasciare le impostazioni di default. Se l’ambiente è rumoroso, aumentare la soglia (0,2-0,3)</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4. Cliccare su play        su entrambi gli smartphone </a:t>
            </a:r>
            <a:endParaRPr sz="1800"/>
          </a:p>
          <a:p>
            <a:pPr indent="0" lvl="0" marL="0" rtl="0" algn="l">
              <a:spcBef>
                <a:spcPts val="0"/>
              </a:spcBef>
              <a:spcAft>
                <a:spcPts val="0"/>
              </a:spcAft>
              <a:buNone/>
            </a:pPr>
            <a:r>
              <a:t/>
            </a:r>
            <a:endParaRPr sz="1000"/>
          </a:p>
          <a:p>
            <a:pPr indent="0" lvl="0" marL="0" rtl="0" algn="l">
              <a:spcBef>
                <a:spcPts val="0"/>
              </a:spcBef>
              <a:spcAft>
                <a:spcPts val="0"/>
              </a:spcAft>
              <a:buNone/>
            </a:pPr>
            <a:r>
              <a:rPr lang="it-IT" sz="1800"/>
              <a:t>5. Battere le mani vicino al primo dispositivo e poi vicino al secondo</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IT" sz="1800"/>
              <a:t>6. Registrare i due tempi </a:t>
            </a:r>
            <a:endParaRPr sz="1800"/>
          </a:p>
        </p:txBody>
      </p:sp>
      <p:sp>
        <p:nvSpPr>
          <p:cNvPr id="154" name="Google Shape;154;p18"/>
          <p:cNvSpPr/>
          <p:nvPr/>
        </p:nvSpPr>
        <p:spPr>
          <a:xfrm rot="5400000">
            <a:off x="3143275" y="4306175"/>
            <a:ext cx="262200" cy="2268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sp>
        <p:nvSpPr>
          <p:cNvPr id="155" name="Google Shape;155;p18"/>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
        <p:nvSpPr>
          <p:cNvPr id="156" name="Google Shape;156;p18"/>
          <p:cNvSpPr txBox="1"/>
          <p:nvPr/>
        </p:nvSpPr>
        <p:spPr>
          <a:xfrm>
            <a:off x="719464" y="983163"/>
            <a:ext cx="10163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a:solidFill>
                  <a:schemeClr val="dk1"/>
                </a:solidFill>
                <a:latin typeface="Verdana"/>
                <a:ea typeface="Verdana"/>
                <a:cs typeface="Verdana"/>
                <a:sym typeface="Verdana"/>
              </a:rPr>
              <a:t>Versione sonora dell’esperimento di Galileo per la velocità della luce</a:t>
            </a:r>
            <a:endParaRPr>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9"/>
          <p:cNvPicPr preferRelativeResize="0"/>
          <p:nvPr/>
        </p:nvPicPr>
        <p:blipFill rotWithShape="1">
          <a:blip r:embed="rId3">
            <a:alphaModFix/>
          </a:blip>
          <a:srcRect b="72027" l="0" r="0" t="0"/>
          <a:stretch/>
        </p:blipFill>
        <p:spPr>
          <a:xfrm>
            <a:off x="286675" y="1086275"/>
            <a:ext cx="4131852" cy="1541074"/>
          </a:xfrm>
          <a:prstGeom prst="rect">
            <a:avLst/>
          </a:prstGeom>
          <a:noFill/>
          <a:ln>
            <a:noFill/>
          </a:ln>
        </p:spPr>
      </p:pic>
      <p:sp>
        <p:nvSpPr>
          <p:cNvPr id="162" name="Google Shape;162;p19"/>
          <p:cNvSpPr txBox="1"/>
          <p:nvPr/>
        </p:nvSpPr>
        <p:spPr>
          <a:xfrm>
            <a:off x="641824" y="397575"/>
            <a:ext cx="105795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ESPERIMENTO 1: BATTIAMO LE MANI (2)</a:t>
            </a:r>
            <a:endParaRPr sz="3600">
              <a:latin typeface="Verdana"/>
              <a:ea typeface="Verdana"/>
              <a:cs typeface="Verdana"/>
              <a:sym typeface="Verdana"/>
            </a:endParaRPr>
          </a:p>
        </p:txBody>
      </p:sp>
      <p:sp>
        <p:nvSpPr>
          <p:cNvPr id="163" name="Google Shape;163;p19"/>
          <p:cNvSpPr/>
          <p:nvPr/>
        </p:nvSpPr>
        <p:spPr>
          <a:xfrm>
            <a:off x="721900" y="3361002"/>
            <a:ext cx="906600" cy="478500"/>
          </a:xfrm>
          <a:prstGeom prst="roundRect">
            <a:avLst>
              <a:gd fmla="val 16667"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sp>
        <p:nvSpPr>
          <p:cNvPr id="164" name="Google Shape;164;p19"/>
          <p:cNvSpPr/>
          <p:nvPr/>
        </p:nvSpPr>
        <p:spPr>
          <a:xfrm>
            <a:off x="9998725" y="3361002"/>
            <a:ext cx="906600" cy="478500"/>
          </a:xfrm>
          <a:prstGeom prst="roundRect">
            <a:avLst>
              <a:gd fmla="val 16667" name="adj"/>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sp>
        <p:nvSpPr>
          <p:cNvPr id="165" name="Google Shape;165;p19"/>
          <p:cNvSpPr/>
          <p:nvPr/>
        </p:nvSpPr>
        <p:spPr>
          <a:xfrm>
            <a:off x="1628500" y="4141652"/>
            <a:ext cx="8370300" cy="126000"/>
          </a:xfrm>
          <a:prstGeom prst="lef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sp>
        <p:nvSpPr>
          <p:cNvPr id="166" name="Google Shape;166;p19"/>
          <p:cNvSpPr txBox="1"/>
          <p:nvPr/>
        </p:nvSpPr>
        <p:spPr>
          <a:xfrm>
            <a:off x="4445250" y="3274575"/>
            <a:ext cx="3301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3600">
                <a:solidFill>
                  <a:schemeClr val="dk1"/>
                </a:solidFill>
                <a:latin typeface="Verdana"/>
                <a:ea typeface="Verdana"/>
                <a:cs typeface="Verdana"/>
                <a:sym typeface="Verdana"/>
              </a:rPr>
              <a:t>d = 1,80 m</a:t>
            </a:r>
            <a:endParaRPr/>
          </a:p>
        </p:txBody>
      </p:sp>
      <p:pic>
        <p:nvPicPr>
          <p:cNvPr id="167" name="Google Shape;167;p19"/>
          <p:cNvPicPr preferRelativeResize="0"/>
          <p:nvPr/>
        </p:nvPicPr>
        <p:blipFill rotWithShape="1">
          <a:blip r:embed="rId4">
            <a:alphaModFix/>
          </a:blip>
          <a:srcRect b="11337" l="8687" r="10569" t="11221"/>
          <a:stretch/>
        </p:blipFill>
        <p:spPr>
          <a:xfrm>
            <a:off x="641825" y="4511002"/>
            <a:ext cx="1382750" cy="1326275"/>
          </a:xfrm>
          <a:prstGeom prst="rect">
            <a:avLst/>
          </a:prstGeom>
          <a:noFill/>
          <a:ln>
            <a:noFill/>
          </a:ln>
        </p:spPr>
      </p:pic>
      <p:pic>
        <p:nvPicPr>
          <p:cNvPr id="168" name="Google Shape;168;p19"/>
          <p:cNvPicPr preferRelativeResize="0"/>
          <p:nvPr/>
        </p:nvPicPr>
        <p:blipFill rotWithShape="1">
          <a:blip r:embed="rId4">
            <a:alphaModFix/>
          </a:blip>
          <a:srcRect b="11337" l="8687" r="10569" t="11221"/>
          <a:stretch/>
        </p:blipFill>
        <p:spPr>
          <a:xfrm>
            <a:off x="9998725" y="4604652"/>
            <a:ext cx="1382750" cy="1326275"/>
          </a:xfrm>
          <a:prstGeom prst="rect">
            <a:avLst/>
          </a:prstGeom>
          <a:noFill/>
          <a:ln>
            <a:noFill/>
          </a:ln>
        </p:spPr>
      </p:pic>
      <p:sp>
        <p:nvSpPr>
          <p:cNvPr id="169" name="Google Shape;169;p19"/>
          <p:cNvSpPr txBox="1"/>
          <p:nvPr/>
        </p:nvSpPr>
        <p:spPr>
          <a:xfrm>
            <a:off x="10998250" y="3100602"/>
            <a:ext cx="804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3600">
                <a:solidFill>
                  <a:schemeClr val="dk1"/>
                </a:solidFill>
                <a:latin typeface="Verdana"/>
                <a:ea typeface="Verdana"/>
                <a:cs typeface="Verdana"/>
                <a:sym typeface="Verdana"/>
              </a:rPr>
              <a:t>t</a:t>
            </a:r>
            <a:r>
              <a:rPr baseline="-25000" lang="it-IT" sz="3600">
                <a:solidFill>
                  <a:schemeClr val="dk1"/>
                </a:solidFill>
                <a:latin typeface="Verdana"/>
                <a:ea typeface="Verdana"/>
                <a:cs typeface="Verdana"/>
                <a:sym typeface="Verdana"/>
              </a:rPr>
              <a:t>1</a:t>
            </a:r>
            <a:endParaRPr baseline="-25000"/>
          </a:p>
        </p:txBody>
      </p:sp>
      <p:sp>
        <p:nvSpPr>
          <p:cNvPr id="170" name="Google Shape;170;p19"/>
          <p:cNvSpPr txBox="1"/>
          <p:nvPr/>
        </p:nvSpPr>
        <p:spPr>
          <a:xfrm>
            <a:off x="772900" y="2535677"/>
            <a:ext cx="804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3600">
                <a:solidFill>
                  <a:schemeClr val="dk1"/>
                </a:solidFill>
                <a:latin typeface="Verdana"/>
                <a:ea typeface="Verdana"/>
                <a:cs typeface="Verdana"/>
                <a:sym typeface="Verdana"/>
              </a:rPr>
              <a:t>t</a:t>
            </a:r>
            <a:r>
              <a:rPr baseline="-25000" lang="it-IT" sz="3600">
                <a:solidFill>
                  <a:schemeClr val="dk1"/>
                </a:solidFill>
                <a:latin typeface="Verdana"/>
                <a:ea typeface="Verdana"/>
                <a:cs typeface="Verdana"/>
                <a:sym typeface="Verdana"/>
              </a:rPr>
              <a:t>2</a:t>
            </a:r>
            <a:endParaRPr baseline="-25000">
              <a:solidFill>
                <a:schemeClr val="dk1"/>
              </a:solidFill>
            </a:endParaRPr>
          </a:p>
        </p:txBody>
      </p:sp>
      <p:pic>
        <p:nvPicPr>
          <p:cNvPr id="171" name="Google Shape;171;p19"/>
          <p:cNvPicPr preferRelativeResize="0"/>
          <p:nvPr/>
        </p:nvPicPr>
        <p:blipFill rotWithShape="1">
          <a:blip r:embed="rId5">
            <a:alphaModFix/>
          </a:blip>
          <a:srcRect b="49999" l="0" r="0" t="11834"/>
          <a:stretch/>
        </p:blipFill>
        <p:spPr>
          <a:xfrm>
            <a:off x="9805300" y="1175175"/>
            <a:ext cx="2279801" cy="1883674"/>
          </a:xfrm>
          <a:prstGeom prst="rect">
            <a:avLst/>
          </a:prstGeom>
          <a:noFill/>
          <a:ln>
            <a:noFill/>
          </a:ln>
        </p:spPr>
      </p:pic>
      <p:sp>
        <p:nvSpPr>
          <p:cNvPr id="172" name="Google Shape;172;p19"/>
          <p:cNvSpPr txBox="1"/>
          <p:nvPr/>
        </p:nvSpPr>
        <p:spPr>
          <a:xfrm>
            <a:off x="641825" y="6314550"/>
            <a:ext cx="678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chemeClr val="dk1"/>
                </a:solidFill>
                <a:latin typeface="Verdana"/>
                <a:ea typeface="Verdana"/>
                <a:cs typeface="Verdana"/>
                <a:sym typeface="Verdana"/>
              </a:rPr>
              <a:t>t</a:t>
            </a:r>
            <a:r>
              <a:rPr lang="it-IT" sz="1800">
                <a:solidFill>
                  <a:schemeClr val="dk1"/>
                </a:solidFill>
                <a:latin typeface="Verdana"/>
                <a:ea typeface="Verdana"/>
                <a:cs typeface="Verdana"/>
                <a:sym typeface="Verdana"/>
              </a:rPr>
              <a:t> = 27°C → c</a:t>
            </a:r>
            <a:r>
              <a:rPr baseline="-25000" lang="it-IT" sz="1800">
                <a:solidFill>
                  <a:schemeClr val="dk1"/>
                </a:solidFill>
                <a:latin typeface="Verdana"/>
                <a:ea typeface="Verdana"/>
                <a:cs typeface="Verdana"/>
                <a:sym typeface="Verdana"/>
              </a:rPr>
              <a:t>0</a:t>
            </a:r>
            <a:r>
              <a:rPr lang="it-IT" sz="1800">
                <a:solidFill>
                  <a:schemeClr val="dk1"/>
                </a:solidFill>
                <a:latin typeface="Verdana"/>
                <a:ea typeface="Verdana"/>
                <a:cs typeface="Verdana"/>
                <a:sym typeface="Verdana"/>
              </a:rPr>
              <a:t> =347 m/s</a:t>
            </a:r>
            <a:endParaRPr sz="1800"/>
          </a:p>
        </p:txBody>
      </p:sp>
      <p:pic>
        <p:nvPicPr>
          <p:cNvPr descr="c_0 = \frac{2d}{t_2 - t_1} = 400 m/s&#10;%7a696cca-46f9-43b1-b271-abb710e89d9a" id="173" name="Google Shape;173;p19"/>
          <p:cNvPicPr preferRelativeResize="0"/>
          <p:nvPr/>
        </p:nvPicPr>
        <p:blipFill>
          <a:blip r:embed="rId6">
            <a:alphaModFix/>
          </a:blip>
          <a:stretch>
            <a:fillRect/>
          </a:stretch>
        </p:blipFill>
        <p:spPr>
          <a:xfrm>
            <a:off x="3626517" y="4604650"/>
            <a:ext cx="4938963" cy="738900"/>
          </a:xfrm>
          <a:prstGeom prst="rect">
            <a:avLst/>
          </a:prstGeom>
          <a:noFill/>
          <a:ln>
            <a:noFill/>
          </a:ln>
        </p:spPr>
      </p:pic>
      <p:sp>
        <p:nvSpPr>
          <p:cNvPr id="174" name="Google Shape;174;p19"/>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nvSpPr>
        <p:spPr>
          <a:xfrm>
            <a:off x="1058264" y="1222513"/>
            <a:ext cx="101631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Il secondo metodo per calcolare la velocità del suono si basa sul principio della </a:t>
            </a:r>
            <a:r>
              <a:rPr lang="it-IT" sz="2400">
                <a:solidFill>
                  <a:schemeClr val="accent1"/>
                </a:solidFill>
                <a:latin typeface="Verdana"/>
                <a:ea typeface="Verdana"/>
                <a:cs typeface="Verdana"/>
                <a:sym typeface="Verdana"/>
              </a:rPr>
              <a:t>risonanza acustica</a:t>
            </a:r>
            <a:r>
              <a:rPr lang="it-IT" sz="2400">
                <a:solidFill>
                  <a:schemeClr val="dk1"/>
                </a:solidFill>
                <a:latin typeface="Verdana"/>
                <a:ea typeface="Verdana"/>
                <a:cs typeface="Verdana"/>
                <a:sym typeface="Verdana"/>
              </a:rPr>
              <a:t>, che è un fenomeno per cui un sistema acustico amplifica le onde sonore la cui frequenza corrisponde a una delle sue frequenze di vibrazione. </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Le frequenze di risonanza di alcune </a:t>
            </a:r>
            <a:r>
              <a:rPr lang="it-IT" sz="2400">
                <a:solidFill>
                  <a:schemeClr val="accent1"/>
                </a:solidFill>
                <a:latin typeface="Verdana"/>
                <a:ea typeface="Verdana"/>
                <a:cs typeface="Verdana"/>
                <a:sym typeface="Verdana"/>
              </a:rPr>
              <a:t>cavità</a:t>
            </a:r>
            <a:r>
              <a:rPr lang="it-IT" sz="2400">
                <a:solidFill>
                  <a:schemeClr val="dk1"/>
                </a:solidFill>
                <a:latin typeface="Verdana"/>
                <a:ea typeface="Verdana"/>
                <a:cs typeface="Verdana"/>
                <a:sym typeface="Verdana"/>
              </a:rPr>
              <a:t> come i cilindri o le bottiglie sono facilmente determinabili con il calcolo. </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Questa </a:t>
            </a:r>
            <a:r>
              <a:rPr lang="it-IT" sz="2400">
                <a:solidFill>
                  <a:schemeClr val="accent1"/>
                </a:solidFill>
                <a:latin typeface="Verdana"/>
                <a:ea typeface="Verdana"/>
                <a:cs typeface="Verdana"/>
                <a:sym typeface="Verdana"/>
              </a:rPr>
              <a:t>frequenza</a:t>
            </a:r>
            <a:r>
              <a:rPr lang="it-IT" sz="2400">
                <a:solidFill>
                  <a:schemeClr val="dk1"/>
                </a:solidFill>
                <a:latin typeface="Verdana"/>
                <a:ea typeface="Verdana"/>
                <a:cs typeface="Verdana"/>
                <a:sym typeface="Verdana"/>
              </a:rPr>
              <a:t> dipende dalla </a:t>
            </a:r>
            <a:r>
              <a:rPr lang="it-IT" sz="2400">
                <a:solidFill>
                  <a:schemeClr val="accent1"/>
                </a:solidFill>
                <a:latin typeface="Verdana"/>
                <a:ea typeface="Verdana"/>
                <a:cs typeface="Verdana"/>
                <a:sym typeface="Verdana"/>
              </a:rPr>
              <a:t>velocità del suono</a:t>
            </a:r>
            <a:r>
              <a:rPr lang="it-IT" sz="2400">
                <a:solidFill>
                  <a:schemeClr val="dk1"/>
                </a:solidFill>
                <a:latin typeface="Verdana"/>
                <a:ea typeface="Verdana"/>
                <a:cs typeface="Verdana"/>
                <a:sym typeface="Verdana"/>
              </a:rPr>
              <a:t> e dalla </a:t>
            </a:r>
            <a:r>
              <a:rPr lang="it-IT" sz="2400">
                <a:solidFill>
                  <a:schemeClr val="accent1"/>
                </a:solidFill>
                <a:latin typeface="Verdana"/>
                <a:ea typeface="Verdana"/>
                <a:cs typeface="Verdana"/>
                <a:sym typeface="Verdana"/>
              </a:rPr>
              <a:t>forma</a:t>
            </a:r>
            <a:r>
              <a:rPr lang="it-IT" sz="2400">
                <a:solidFill>
                  <a:schemeClr val="dk1"/>
                </a:solidFill>
                <a:latin typeface="Verdana"/>
                <a:ea typeface="Verdana"/>
                <a:cs typeface="Verdana"/>
                <a:sym typeface="Verdana"/>
              </a:rPr>
              <a:t> dell'oggetto. </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it-IT" sz="2400">
                <a:solidFill>
                  <a:schemeClr val="dk1"/>
                </a:solidFill>
                <a:latin typeface="Verdana"/>
                <a:ea typeface="Verdana"/>
                <a:cs typeface="Verdana"/>
                <a:sym typeface="Verdana"/>
              </a:rPr>
              <a:t>Misurando la frequenza di risonanza si può dedurre la velocità del suono.</a:t>
            </a:r>
            <a:endParaRPr>
              <a:latin typeface="Verdana"/>
              <a:ea typeface="Verdana"/>
              <a:cs typeface="Verdana"/>
              <a:sym typeface="Verdana"/>
            </a:endParaRPr>
          </a:p>
        </p:txBody>
      </p:sp>
      <p:sp>
        <p:nvSpPr>
          <p:cNvPr id="180" name="Google Shape;180;p20"/>
          <p:cNvSpPr txBox="1"/>
          <p:nvPr/>
        </p:nvSpPr>
        <p:spPr>
          <a:xfrm>
            <a:off x="641828" y="397565"/>
            <a:ext cx="1101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ESPERIMENTO 2: DOPO UNA BUONA BEVUTA</a:t>
            </a:r>
            <a:endParaRPr sz="3600">
              <a:latin typeface="Verdana"/>
              <a:ea typeface="Verdana"/>
              <a:cs typeface="Verdana"/>
              <a:sym typeface="Verdana"/>
            </a:endParaRPr>
          </a:p>
        </p:txBody>
      </p:sp>
      <p:sp>
        <p:nvSpPr>
          <p:cNvPr id="181" name="Google Shape;181;p20"/>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nvSpPr>
        <p:spPr>
          <a:xfrm>
            <a:off x="1058264" y="1222513"/>
            <a:ext cx="10163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2400">
                <a:solidFill>
                  <a:schemeClr val="dk1"/>
                </a:solidFill>
                <a:latin typeface="Verdana"/>
                <a:ea typeface="Verdana"/>
                <a:cs typeface="Verdana"/>
                <a:sym typeface="Verdana"/>
              </a:rPr>
              <a:t>Cavità risonante. Con buona approssimazione, anche una semplice bottiglia di vino è un buon risonatore.</a:t>
            </a:r>
            <a:endParaRPr>
              <a:latin typeface="Verdana"/>
              <a:ea typeface="Verdana"/>
              <a:cs typeface="Verdana"/>
              <a:sym typeface="Verdana"/>
            </a:endParaRPr>
          </a:p>
        </p:txBody>
      </p:sp>
      <p:sp>
        <p:nvSpPr>
          <p:cNvPr id="187" name="Google Shape;187;p21"/>
          <p:cNvSpPr txBox="1"/>
          <p:nvPr/>
        </p:nvSpPr>
        <p:spPr>
          <a:xfrm>
            <a:off x="641828" y="397565"/>
            <a:ext cx="1101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Verdana"/>
                <a:ea typeface="Verdana"/>
                <a:cs typeface="Verdana"/>
                <a:sym typeface="Verdana"/>
              </a:rPr>
              <a:t>Risonatore di Helmholtz (1)</a:t>
            </a:r>
            <a:endParaRPr sz="3600">
              <a:latin typeface="Verdana"/>
              <a:ea typeface="Verdana"/>
              <a:cs typeface="Verdana"/>
              <a:sym typeface="Verdana"/>
            </a:endParaRPr>
          </a:p>
        </p:txBody>
      </p:sp>
      <p:pic>
        <p:nvPicPr>
          <p:cNvPr id="188" name="Google Shape;188;p21"/>
          <p:cNvPicPr preferRelativeResize="0"/>
          <p:nvPr/>
        </p:nvPicPr>
        <p:blipFill>
          <a:blip r:embed="rId3">
            <a:alphaModFix/>
          </a:blip>
          <a:stretch>
            <a:fillRect/>
          </a:stretch>
        </p:blipFill>
        <p:spPr>
          <a:xfrm>
            <a:off x="152400" y="2205913"/>
            <a:ext cx="4865593" cy="4499685"/>
          </a:xfrm>
          <a:prstGeom prst="rect">
            <a:avLst/>
          </a:prstGeom>
          <a:noFill/>
          <a:ln>
            <a:noFill/>
          </a:ln>
        </p:spPr>
      </p:pic>
      <p:sp>
        <p:nvSpPr>
          <p:cNvPr id="189" name="Google Shape;189;p21"/>
          <p:cNvSpPr txBox="1"/>
          <p:nvPr/>
        </p:nvSpPr>
        <p:spPr>
          <a:xfrm>
            <a:off x="5398725" y="2231975"/>
            <a:ext cx="564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400">
                <a:solidFill>
                  <a:schemeClr val="dk1"/>
                </a:solidFill>
                <a:latin typeface="Verdana"/>
                <a:ea typeface="Verdana"/>
                <a:cs typeface="Verdana"/>
                <a:sym typeface="Verdana"/>
              </a:rPr>
              <a:t>Si può dimostrare che (v. note):</a:t>
            </a:r>
            <a:endParaRPr/>
          </a:p>
        </p:txBody>
      </p:sp>
      <p:pic>
        <p:nvPicPr>
          <p:cNvPr descr="f = \frac{c_0}{2\pi}\sqrt{\frac{a}{lV}}&#10;%6898afea-908c-464b-9d1e-032a1607ef67" id="190" name="Google Shape;190;p21"/>
          <p:cNvPicPr preferRelativeResize="0"/>
          <p:nvPr/>
        </p:nvPicPr>
        <p:blipFill>
          <a:blip r:embed="rId4">
            <a:alphaModFix/>
          </a:blip>
          <a:stretch>
            <a:fillRect/>
          </a:stretch>
        </p:blipFill>
        <p:spPr>
          <a:xfrm>
            <a:off x="5758375" y="2964525"/>
            <a:ext cx="1781175" cy="628650"/>
          </a:xfrm>
          <a:prstGeom prst="rect">
            <a:avLst/>
          </a:prstGeom>
          <a:noFill/>
          <a:ln>
            <a:noFill/>
          </a:ln>
        </p:spPr>
      </p:pic>
      <p:sp>
        <p:nvSpPr>
          <p:cNvPr id="191" name="Google Shape;191;p21"/>
          <p:cNvSpPr txBox="1"/>
          <p:nvPr/>
        </p:nvSpPr>
        <p:spPr>
          <a:xfrm>
            <a:off x="5573275" y="3771625"/>
            <a:ext cx="564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400">
                <a:solidFill>
                  <a:schemeClr val="dk1"/>
                </a:solidFill>
                <a:latin typeface="Verdana"/>
                <a:ea typeface="Verdana"/>
                <a:cs typeface="Verdana"/>
                <a:sym typeface="Verdana"/>
              </a:rPr>
              <a:t>dove:</a:t>
            </a:r>
            <a:endParaRPr/>
          </a:p>
        </p:txBody>
      </p:sp>
      <p:pic>
        <p:nvPicPr>
          <p:cNvPr descr="a = \pi r^2&#10;%3344564d-a9ed-4c8e-8662-d6ebba0220b7" id="192" name="Google Shape;192;p21"/>
          <p:cNvPicPr preferRelativeResize="0"/>
          <p:nvPr/>
        </p:nvPicPr>
        <p:blipFill>
          <a:blip r:embed="rId5">
            <a:alphaModFix/>
          </a:blip>
          <a:stretch>
            <a:fillRect/>
          </a:stretch>
        </p:blipFill>
        <p:spPr>
          <a:xfrm>
            <a:off x="5758375" y="4504175"/>
            <a:ext cx="1114425" cy="314325"/>
          </a:xfrm>
          <a:prstGeom prst="rect">
            <a:avLst/>
          </a:prstGeom>
          <a:noFill/>
          <a:ln>
            <a:noFill/>
          </a:ln>
        </p:spPr>
      </p:pic>
      <p:pic>
        <p:nvPicPr>
          <p:cNvPr descr="V = V_0 + zA&#10;%6631de65-f45a-40c9-a208-66b24f6e84d5" id="193" name="Google Shape;193;p21"/>
          <p:cNvPicPr preferRelativeResize="0"/>
          <p:nvPr/>
        </p:nvPicPr>
        <p:blipFill>
          <a:blip r:embed="rId6">
            <a:alphaModFix/>
          </a:blip>
          <a:stretch>
            <a:fillRect/>
          </a:stretch>
        </p:blipFill>
        <p:spPr>
          <a:xfrm>
            <a:off x="5758375" y="4944775"/>
            <a:ext cx="1866900" cy="304800"/>
          </a:xfrm>
          <a:prstGeom prst="rect">
            <a:avLst/>
          </a:prstGeom>
          <a:noFill/>
          <a:ln>
            <a:noFill/>
          </a:ln>
        </p:spPr>
      </p:pic>
      <p:pic>
        <p:nvPicPr>
          <p:cNvPr descr="V_0 = \frac{2}{3}\pi R^3&#10;%329f4beb-dd59-41fa-a301-8ac7d83f96f7" id="194" name="Google Shape;194;p21"/>
          <p:cNvPicPr preferRelativeResize="0"/>
          <p:nvPr/>
        </p:nvPicPr>
        <p:blipFill>
          <a:blip r:embed="rId7">
            <a:alphaModFix/>
          </a:blip>
          <a:stretch>
            <a:fillRect/>
          </a:stretch>
        </p:blipFill>
        <p:spPr>
          <a:xfrm>
            <a:off x="5758375" y="5375850"/>
            <a:ext cx="1647825" cy="419100"/>
          </a:xfrm>
          <a:prstGeom prst="rect">
            <a:avLst/>
          </a:prstGeom>
          <a:noFill/>
          <a:ln>
            <a:noFill/>
          </a:ln>
        </p:spPr>
      </p:pic>
      <p:pic>
        <p:nvPicPr>
          <p:cNvPr descr="A = \pi R^2&#10;%876e9520-1446-4153-af81-6f9dca7a2365" id="195" name="Google Shape;195;p21"/>
          <p:cNvPicPr preferRelativeResize="0"/>
          <p:nvPr/>
        </p:nvPicPr>
        <p:blipFill>
          <a:blip r:embed="rId8">
            <a:alphaModFix/>
          </a:blip>
          <a:stretch>
            <a:fillRect/>
          </a:stretch>
        </p:blipFill>
        <p:spPr>
          <a:xfrm>
            <a:off x="5758375" y="5921225"/>
            <a:ext cx="1295400" cy="314325"/>
          </a:xfrm>
          <a:prstGeom prst="rect">
            <a:avLst/>
          </a:prstGeom>
          <a:noFill/>
          <a:ln>
            <a:noFill/>
          </a:ln>
        </p:spPr>
      </p:pic>
      <p:sp>
        <p:nvSpPr>
          <p:cNvPr id="196" name="Google Shape;196;p21"/>
          <p:cNvSpPr txBox="1"/>
          <p:nvPr>
            <p:ph idx="12" type="sldNum"/>
          </p:nvPr>
        </p:nvSpPr>
        <p:spPr>
          <a:xfrm>
            <a:off x="11311128" y="6272784"/>
            <a:ext cx="6402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Legno">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